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Proxima Nova" charset="1" panose="02000506030000020004"/>
      <p:regular r:id="rId29"/>
    </p:embeddedFont>
    <p:embeddedFont>
      <p:font typeface="Chunk Five" charset="1" panose="00000500000000000000"/>
      <p:regular r:id="rId30"/>
    </p:embeddedFont>
    <p:embeddedFont>
      <p:font typeface="Times New Roman" charset="1" panose="02020603050405020304"/>
      <p:regular r:id="rId31"/>
    </p:embeddedFont>
    <p:embeddedFont>
      <p:font typeface="Times New Roman Bold" charset="1" panose="02020803070505020304"/>
      <p:regular r:id="rId32"/>
    </p:embeddedFont>
    <p:embeddedFont>
      <p:font typeface="Canva Sans Bold" charset="1" panose="020B0803030501040103"/>
      <p:regular r:id="rId33"/>
    </p:embeddedFont>
    <p:embeddedFont>
      <p:font typeface="Canva Sans" charset="1" panose="020B0503030501040103"/>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png" Type="http://schemas.openxmlformats.org/officeDocument/2006/relationships/image"/><Relationship Id="rId4" Target="../media/image28.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314784" y="0"/>
            <a:ext cx="5029200" cy="10296073"/>
          </a:xfrm>
          <a:prstGeom prst="rect">
            <a:avLst/>
          </a:prstGeom>
          <a:solidFill>
            <a:srgbClr val="4F3E2E"/>
          </a:solidFill>
        </p:spPr>
      </p:sp>
      <p:grpSp>
        <p:nvGrpSpPr>
          <p:cNvPr name="Group 3" id="3"/>
          <p:cNvGrpSpPr/>
          <p:nvPr/>
        </p:nvGrpSpPr>
        <p:grpSpPr>
          <a:xfrm rot="0">
            <a:off x="1028700" y="1028700"/>
            <a:ext cx="6457032" cy="8229600"/>
            <a:chOff x="0" y="0"/>
            <a:chExt cx="8609376" cy="10972800"/>
          </a:xfrm>
        </p:grpSpPr>
        <p:pic>
          <p:nvPicPr>
            <p:cNvPr name="Picture 4" id="4"/>
            <p:cNvPicPr>
              <a:picLocks noChangeAspect="true"/>
            </p:cNvPicPr>
            <p:nvPr/>
          </p:nvPicPr>
          <p:blipFill>
            <a:blip r:embed="rId2"/>
            <a:srcRect l="10769" t="0" r="10769" b="0"/>
            <a:stretch>
              <a:fillRect/>
            </a:stretch>
          </p:blipFill>
          <p:spPr>
            <a:xfrm flipH="false" flipV="false">
              <a:off x="0" y="0"/>
              <a:ext cx="8609376" cy="10972800"/>
            </a:xfrm>
            <a:prstGeom prst="rect">
              <a:avLst/>
            </a:prstGeom>
          </p:spPr>
        </p:pic>
      </p:grpSp>
      <p:sp>
        <p:nvSpPr>
          <p:cNvPr name="TextBox 5" id="5"/>
          <p:cNvSpPr txBox="true"/>
          <p:nvPr/>
        </p:nvSpPr>
        <p:spPr>
          <a:xfrm rot="0">
            <a:off x="8118354" y="5412667"/>
            <a:ext cx="5717693" cy="646022"/>
          </a:xfrm>
          <a:prstGeom prst="rect">
            <a:avLst/>
          </a:prstGeom>
        </p:spPr>
        <p:txBody>
          <a:bodyPr anchor="t" rtlCol="false" tIns="0" lIns="0" bIns="0" rIns="0">
            <a:spAutoFit/>
          </a:bodyPr>
          <a:lstStyle/>
          <a:p>
            <a:pPr algn="l" marL="0" indent="0" lvl="0">
              <a:lnSpc>
                <a:spcPts val="5342"/>
              </a:lnSpc>
            </a:pPr>
            <a:r>
              <a:rPr lang="en-US" sz="3816" spc="95">
                <a:gradFill>
                  <a:gsLst>
                    <a:gs pos="0">
                      <a:srgbClr val="000000">
                        <a:alpha val="100000"/>
                      </a:srgbClr>
                    </a:gs>
                    <a:gs pos="100000">
                      <a:srgbClr val="737373">
                        <a:alpha val="100000"/>
                      </a:srgbClr>
                    </a:gs>
                  </a:gsLst>
                  <a:lin ang="0"/>
                </a:gradFill>
                <a:latin typeface="Proxima Nova"/>
                <a:ea typeface="Proxima Nova"/>
                <a:cs typeface="Proxima Nova"/>
                <a:sym typeface="Proxima Nova"/>
              </a:rPr>
              <a:t>By Sasank Ega</a:t>
            </a:r>
          </a:p>
        </p:txBody>
      </p:sp>
      <p:sp>
        <p:nvSpPr>
          <p:cNvPr name="TextBox 6" id="6"/>
          <p:cNvSpPr txBox="true"/>
          <p:nvPr/>
        </p:nvSpPr>
        <p:spPr>
          <a:xfrm rot="0">
            <a:off x="7978540" y="2916170"/>
            <a:ext cx="9280760" cy="2103596"/>
          </a:xfrm>
          <a:prstGeom prst="rect">
            <a:avLst/>
          </a:prstGeom>
        </p:spPr>
        <p:txBody>
          <a:bodyPr anchor="t" rtlCol="false" tIns="0" lIns="0" bIns="0" rIns="0">
            <a:spAutoFit/>
          </a:bodyPr>
          <a:lstStyle/>
          <a:p>
            <a:pPr algn="l" marL="0" indent="0" lvl="0">
              <a:lnSpc>
                <a:spcPts val="7946"/>
              </a:lnSpc>
              <a:spcBef>
                <a:spcPct val="0"/>
              </a:spcBef>
            </a:pPr>
            <a:r>
              <a:rPr lang="en-US" sz="6112">
                <a:solidFill>
                  <a:srgbClr val="4F3E2E"/>
                </a:solidFill>
                <a:latin typeface="Chunk Five"/>
                <a:ea typeface="Chunk Five"/>
                <a:cs typeface="Chunk Five"/>
                <a:sym typeface="Chunk Five"/>
              </a:rPr>
              <a:t>Intelligent Inventory Management System</a:t>
            </a:r>
          </a:p>
        </p:txBody>
      </p:sp>
      <p:sp>
        <p:nvSpPr>
          <p:cNvPr name="TextBox 7" id="7"/>
          <p:cNvSpPr txBox="true"/>
          <p:nvPr/>
        </p:nvSpPr>
        <p:spPr>
          <a:xfrm rot="0">
            <a:off x="7846936" y="1638974"/>
            <a:ext cx="9280760" cy="1245711"/>
          </a:xfrm>
          <a:prstGeom prst="rect">
            <a:avLst/>
          </a:prstGeom>
        </p:spPr>
        <p:txBody>
          <a:bodyPr anchor="t" rtlCol="false" tIns="0" lIns="0" bIns="0" rIns="0">
            <a:spAutoFit/>
          </a:bodyPr>
          <a:lstStyle/>
          <a:p>
            <a:pPr algn="l" marL="0" indent="0" lvl="0">
              <a:lnSpc>
                <a:spcPts val="8986"/>
              </a:lnSpc>
              <a:spcBef>
                <a:spcPct val="0"/>
              </a:spcBef>
            </a:pPr>
            <a:r>
              <a:rPr lang="en-US" sz="6912">
                <a:solidFill>
                  <a:srgbClr val="B4ABA3"/>
                </a:solidFill>
                <a:latin typeface="Chunk Five"/>
                <a:ea typeface="Chunk Five"/>
                <a:cs typeface="Chunk Five"/>
                <a:sym typeface="Chunk Five"/>
              </a:rPr>
              <a:t>Project Title: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16439073" cy="9390820"/>
          </a:xfrm>
          <a:custGeom>
            <a:avLst/>
            <a:gdLst/>
            <a:ahLst/>
            <a:cxnLst/>
            <a:rect r="r" b="b" t="t" l="l"/>
            <a:pathLst>
              <a:path h="9390820" w="16439073">
                <a:moveTo>
                  <a:pt x="0" y="0"/>
                </a:moveTo>
                <a:lnTo>
                  <a:pt x="16439073" y="0"/>
                </a:lnTo>
                <a:lnTo>
                  <a:pt x="16439073" y="9390820"/>
                </a:lnTo>
                <a:lnTo>
                  <a:pt x="0" y="9390820"/>
                </a:lnTo>
                <a:lnTo>
                  <a:pt x="0" y="0"/>
                </a:lnTo>
                <a:close/>
              </a:path>
            </a:pathLst>
          </a:custGeom>
          <a:blipFill>
            <a:blip r:embed="rId2"/>
            <a:stretch>
              <a:fillRect l="0" t="0" r="0" b="0"/>
            </a:stretch>
          </a:blipFill>
        </p:spPr>
      </p:sp>
      <p:grpSp>
        <p:nvGrpSpPr>
          <p:cNvPr name="Group 3" id="3"/>
          <p:cNvGrpSpPr/>
          <p:nvPr/>
        </p:nvGrpSpPr>
        <p:grpSpPr>
          <a:xfrm rot="0">
            <a:off x="4340267" y="1772748"/>
            <a:ext cx="8141253" cy="1085882"/>
            <a:chOff x="0" y="0"/>
            <a:chExt cx="2144198" cy="285994"/>
          </a:xfrm>
        </p:grpSpPr>
        <p:sp>
          <p:nvSpPr>
            <p:cNvPr name="Freeform 4" id="4"/>
            <p:cNvSpPr/>
            <p:nvPr/>
          </p:nvSpPr>
          <p:spPr>
            <a:xfrm flipH="false" flipV="false" rot="0">
              <a:off x="0" y="0"/>
              <a:ext cx="2144198" cy="285994"/>
            </a:xfrm>
            <a:custGeom>
              <a:avLst/>
              <a:gdLst/>
              <a:ahLst/>
              <a:cxnLst/>
              <a:rect r="r" b="b" t="t" l="l"/>
              <a:pathLst>
                <a:path h="285994" w="2144198">
                  <a:moveTo>
                    <a:pt x="0" y="0"/>
                  </a:moveTo>
                  <a:lnTo>
                    <a:pt x="2144198" y="0"/>
                  </a:lnTo>
                  <a:lnTo>
                    <a:pt x="2144198" y="285994"/>
                  </a:lnTo>
                  <a:lnTo>
                    <a:pt x="0" y="285994"/>
                  </a:lnTo>
                  <a:close/>
                </a:path>
              </a:pathLst>
            </a:custGeom>
            <a:solidFill>
              <a:srgbClr val="FFFFFF"/>
            </a:solidFill>
          </p:spPr>
        </p:sp>
        <p:sp>
          <p:nvSpPr>
            <p:cNvPr name="TextBox 5" id="5"/>
            <p:cNvSpPr txBox="true"/>
            <p:nvPr/>
          </p:nvSpPr>
          <p:spPr>
            <a:xfrm>
              <a:off x="0" y="-104775"/>
              <a:ext cx="2144198" cy="390769"/>
            </a:xfrm>
            <a:prstGeom prst="rect">
              <a:avLst/>
            </a:prstGeom>
          </p:spPr>
          <p:txBody>
            <a:bodyPr anchor="ctr" rtlCol="false" tIns="50800" lIns="50800" bIns="50800" rIns="50800"/>
            <a:lstStyle/>
            <a:p>
              <a:pPr algn="ctr">
                <a:lnSpc>
                  <a:spcPts val="7139"/>
                </a:lnSpc>
              </a:pPr>
              <a:r>
                <a:rPr lang="en-US" b="true" sz="5099">
                  <a:solidFill>
                    <a:srgbClr val="A1C557"/>
                  </a:solidFill>
                  <a:latin typeface="Canva Sans Bold"/>
                  <a:ea typeface="Canva Sans Bold"/>
                  <a:cs typeface="Canva Sans Bold"/>
                  <a:sym typeface="Canva Sans Bold"/>
                </a:rPr>
                <a:t>Reports &amp; Analysis </a:t>
              </a:r>
            </a:p>
          </p:txBody>
        </p:sp>
      </p:grpSp>
      <p:sp>
        <p:nvSpPr>
          <p:cNvPr name="TextBox 6" id="6"/>
          <p:cNvSpPr txBox="true"/>
          <p:nvPr/>
        </p:nvSpPr>
        <p:spPr>
          <a:xfrm rot="0">
            <a:off x="541527" y="141605"/>
            <a:ext cx="3199329"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Module 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32591" y="1171476"/>
            <a:ext cx="14394095" cy="9506909"/>
          </a:xfrm>
          <a:custGeom>
            <a:avLst/>
            <a:gdLst/>
            <a:ahLst/>
            <a:cxnLst/>
            <a:rect r="r" b="b" t="t" l="l"/>
            <a:pathLst>
              <a:path h="9506909" w="14394095">
                <a:moveTo>
                  <a:pt x="0" y="0"/>
                </a:moveTo>
                <a:lnTo>
                  <a:pt x="14394094" y="0"/>
                </a:lnTo>
                <a:lnTo>
                  <a:pt x="14394094" y="9506909"/>
                </a:lnTo>
                <a:lnTo>
                  <a:pt x="0" y="9506909"/>
                </a:lnTo>
                <a:lnTo>
                  <a:pt x="0" y="0"/>
                </a:lnTo>
                <a:close/>
              </a:path>
            </a:pathLst>
          </a:custGeom>
          <a:blipFill>
            <a:blip r:embed="rId2"/>
            <a:stretch>
              <a:fillRect l="0" t="-1194" r="0" b="-1194"/>
            </a:stretch>
          </a:blipFill>
        </p:spPr>
      </p:sp>
      <p:sp>
        <p:nvSpPr>
          <p:cNvPr name="TextBox 3" id="3"/>
          <p:cNvSpPr txBox="true"/>
          <p:nvPr/>
        </p:nvSpPr>
        <p:spPr>
          <a:xfrm rot="0">
            <a:off x="614767" y="141605"/>
            <a:ext cx="5328761"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 System Module: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63099" y="1558125"/>
            <a:ext cx="10174497" cy="8401911"/>
          </a:xfrm>
          <a:custGeom>
            <a:avLst/>
            <a:gdLst/>
            <a:ahLst/>
            <a:cxnLst/>
            <a:rect r="r" b="b" t="t" l="l"/>
            <a:pathLst>
              <a:path h="8401911" w="10174497">
                <a:moveTo>
                  <a:pt x="0" y="0"/>
                </a:moveTo>
                <a:lnTo>
                  <a:pt x="10174497" y="0"/>
                </a:lnTo>
                <a:lnTo>
                  <a:pt x="10174497" y="8401910"/>
                </a:lnTo>
                <a:lnTo>
                  <a:pt x="0" y="8401910"/>
                </a:lnTo>
                <a:lnTo>
                  <a:pt x="0" y="0"/>
                </a:lnTo>
                <a:close/>
              </a:path>
            </a:pathLst>
          </a:custGeom>
          <a:blipFill>
            <a:blip r:embed="rId2"/>
            <a:stretch>
              <a:fillRect l="0" t="-10548" r="0" b="-10548"/>
            </a:stretch>
          </a:blipFill>
        </p:spPr>
      </p:sp>
      <p:sp>
        <p:nvSpPr>
          <p:cNvPr name="TextBox 3" id="3"/>
          <p:cNvSpPr txBox="true"/>
          <p:nvPr/>
        </p:nvSpPr>
        <p:spPr>
          <a:xfrm rot="0">
            <a:off x="4371183" y="299640"/>
            <a:ext cx="7758329" cy="1043258"/>
          </a:xfrm>
          <a:prstGeom prst="rect">
            <a:avLst/>
          </a:prstGeom>
        </p:spPr>
        <p:txBody>
          <a:bodyPr anchor="t" rtlCol="false" tIns="0" lIns="0" bIns="0" rIns="0">
            <a:spAutoFit/>
          </a:bodyPr>
          <a:lstStyle/>
          <a:p>
            <a:pPr algn="ctr">
              <a:lnSpc>
                <a:spcPts val="8540"/>
              </a:lnSpc>
            </a:pPr>
            <a:r>
              <a:rPr lang="en-US" sz="6100" b="true">
                <a:solidFill>
                  <a:srgbClr val="000000"/>
                </a:solidFill>
                <a:latin typeface="Canva Sans Bold"/>
                <a:ea typeface="Canva Sans Bold"/>
                <a:cs typeface="Canva Sans Bold"/>
                <a:sym typeface="Canva Sans Bold"/>
              </a:rPr>
              <a:t>System Architecture</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118660" y="1621690"/>
            <a:ext cx="16023853" cy="5416189"/>
          </a:xfrm>
          <a:prstGeom prst="rect">
            <a:avLst/>
          </a:prstGeom>
        </p:spPr>
        <p:txBody>
          <a:bodyPr anchor="t" rtlCol="false" tIns="0" lIns="0" bIns="0" rIns="0">
            <a:spAutoFit/>
          </a:bodyPr>
          <a:lstStyle/>
          <a:p>
            <a:pPr algn="just">
              <a:lnSpc>
                <a:spcPts val="4520"/>
              </a:lnSpc>
              <a:spcBef>
                <a:spcPct val="0"/>
              </a:spcBef>
            </a:pPr>
            <a:r>
              <a:rPr lang="en-US" b="true" sz="3228" u="sng">
                <a:solidFill>
                  <a:srgbClr val="000000"/>
                </a:solidFill>
                <a:latin typeface="Times New Roman Bold"/>
                <a:ea typeface="Times New Roman Bold"/>
                <a:cs typeface="Times New Roman Bold"/>
                <a:sym typeface="Times New Roman Bold"/>
              </a:rPr>
              <a:t>•</a:t>
            </a:r>
            <a:r>
              <a:rPr lang="en-US" b="true" sz="3228" u="sng">
                <a:solidFill>
                  <a:srgbClr val="000000"/>
                </a:solidFill>
                <a:latin typeface="Times New Roman Bold"/>
                <a:ea typeface="Times New Roman Bold"/>
                <a:cs typeface="Times New Roman Bold"/>
                <a:sym typeface="Times New Roman Bold"/>
              </a:rPr>
              <a:t>Frontend:</a:t>
            </a:r>
          </a:p>
          <a:p>
            <a:pPr algn="just">
              <a:lnSpc>
                <a:spcPts val="4143"/>
              </a:lnSpc>
              <a:spcBef>
                <a:spcPct val="0"/>
              </a:spcBef>
            </a:pPr>
            <a:r>
              <a:rPr lang="en-US" sz="2959">
                <a:solidFill>
                  <a:srgbClr val="000000"/>
                </a:solidFill>
                <a:latin typeface="Times New Roman"/>
                <a:ea typeface="Times New Roman"/>
                <a:cs typeface="Times New Roman"/>
                <a:sym typeface="Times New Roman"/>
              </a:rPr>
              <a:t>•</a:t>
            </a:r>
            <a:r>
              <a:rPr lang="en-US" b="true" sz="2959">
                <a:solidFill>
                  <a:srgbClr val="000000"/>
                </a:solidFill>
                <a:latin typeface="Times New Roman Bold"/>
                <a:ea typeface="Times New Roman Bold"/>
                <a:cs typeface="Times New Roman Bold"/>
                <a:sym typeface="Times New Roman Bold"/>
              </a:rPr>
              <a:t>Technology</a:t>
            </a:r>
            <a:r>
              <a:rPr lang="en-US" sz="2959">
                <a:solidFill>
                  <a:srgbClr val="000000"/>
                </a:solidFill>
                <a:latin typeface="Times New Roman"/>
                <a:ea typeface="Times New Roman"/>
                <a:cs typeface="Times New Roman"/>
                <a:sym typeface="Times New Roman"/>
              </a:rPr>
              <a:t>: html, css, Thymeleaf, Bootstrap</a:t>
            </a:r>
          </a:p>
          <a:p>
            <a:pPr algn="just">
              <a:lnSpc>
                <a:spcPts val="4269"/>
              </a:lnSpc>
              <a:spcBef>
                <a:spcPct val="0"/>
              </a:spcBef>
            </a:pPr>
            <a:r>
              <a:rPr lang="en-US" sz="3049">
                <a:solidFill>
                  <a:srgbClr val="000000"/>
                </a:solidFill>
                <a:latin typeface="Times New Roman"/>
                <a:ea typeface="Times New Roman"/>
                <a:cs typeface="Times New Roman"/>
                <a:sym typeface="Times New Roman"/>
              </a:rPr>
              <a:t>•</a:t>
            </a:r>
            <a:r>
              <a:rPr lang="en-US" b="true" sz="3049">
                <a:solidFill>
                  <a:srgbClr val="000000"/>
                </a:solidFill>
                <a:latin typeface="Times New Roman Bold"/>
                <a:ea typeface="Times New Roman Bold"/>
                <a:cs typeface="Times New Roman Bold"/>
                <a:sym typeface="Times New Roman Bold"/>
              </a:rPr>
              <a:t>Purpose</a:t>
            </a:r>
            <a:r>
              <a:rPr lang="en-US" sz="3049">
                <a:solidFill>
                  <a:srgbClr val="000000"/>
                </a:solidFill>
                <a:latin typeface="Times New Roman"/>
                <a:ea typeface="Times New Roman"/>
                <a:cs typeface="Times New Roman"/>
                <a:sym typeface="Times New Roman"/>
              </a:rPr>
              <a:t>: User interface for interacting with the system</a:t>
            </a:r>
          </a:p>
          <a:p>
            <a:pPr algn="just">
              <a:lnSpc>
                <a:spcPts val="4203"/>
              </a:lnSpc>
              <a:spcBef>
                <a:spcPct val="0"/>
              </a:spcBef>
            </a:pPr>
            <a:r>
              <a:rPr lang="en-US" sz="3002">
                <a:solidFill>
                  <a:srgbClr val="000000"/>
                </a:solidFill>
                <a:latin typeface="Times New Roman"/>
                <a:ea typeface="Times New Roman"/>
                <a:cs typeface="Times New Roman"/>
                <a:sym typeface="Times New Roman"/>
              </a:rPr>
              <a:t>•</a:t>
            </a:r>
            <a:r>
              <a:rPr lang="en-US" b="true" sz="3002">
                <a:solidFill>
                  <a:srgbClr val="000000"/>
                </a:solidFill>
                <a:latin typeface="Times New Roman Bold"/>
                <a:ea typeface="Times New Roman Bold"/>
                <a:cs typeface="Times New Roman Bold"/>
                <a:sym typeface="Times New Roman Bold"/>
              </a:rPr>
              <a:t>Features</a:t>
            </a:r>
            <a:r>
              <a:rPr lang="en-US" sz="3002">
                <a:solidFill>
                  <a:srgbClr val="000000"/>
                </a:solidFill>
                <a:latin typeface="Times New Roman"/>
                <a:ea typeface="Times New Roman"/>
                <a:cs typeface="Times New Roman"/>
                <a:sym typeface="Times New Roman"/>
              </a:rPr>
              <a:t>:User authentication, product management, stock tracking, report  viewing, and alert management.</a:t>
            </a:r>
          </a:p>
          <a:p>
            <a:pPr algn="just">
              <a:lnSpc>
                <a:spcPts val="4520"/>
              </a:lnSpc>
              <a:spcBef>
                <a:spcPct val="0"/>
              </a:spcBef>
            </a:pPr>
            <a:r>
              <a:rPr lang="en-US" sz="3228" u="sng">
                <a:solidFill>
                  <a:srgbClr val="000000"/>
                </a:solidFill>
                <a:latin typeface="Times New Roman"/>
                <a:ea typeface="Times New Roman"/>
                <a:cs typeface="Times New Roman"/>
                <a:sym typeface="Times New Roman"/>
              </a:rPr>
              <a:t>•</a:t>
            </a:r>
            <a:r>
              <a:rPr lang="en-US" b="true" sz="3228" u="sng">
                <a:solidFill>
                  <a:srgbClr val="000000"/>
                </a:solidFill>
                <a:latin typeface="Times New Roman Bold"/>
                <a:ea typeface="Times New Roman Bold"/>
                <a:cs typeface="Times New Roman Bold"/>
                <a:sym typeface="Times New Roman Bold"/>
              </a:rPr>
              <a:t>Backend:</a:t>
            </a:r>
          </a:p>
          <a:p>
            <a:pPr algn="just">
              <a:lnSpc>
                <a:spcPts val="4269"/>
              </a:lnSpc>
              <a:spcBef>
                <a:spcPct val="0"/>
              </a:spcBef>
            </a:pPr>
            <a:r>
              <a:rPr lang="en-US" sz="3049">
                <a:solidFill>
                  <a:srgbClr val="000000"/>
                </a:solidFill>
                <a:latin typeface="Times New Roman"/>
                <a:ea typeface="Times New Roman"/>
                <a:cs typeface="Times New Roman"/>
                <a:sym typeface="Times New Roman"/>
              </a:rPr>
              <a:t>•</a:t>
            </a:r>
            <a:r>
              <a:rPr lang="en-US" b="true" sz="3049">
                <a:solidFill>
                  <a:srgbClr val="000000"/>
                </a:solidFill>
                <a:latin typeface="Times New Roman Bold"/>
                <a:ea typeface="Times New Roman Bold"/>
                <a:cs typeface="Times New Roman Bold"/>
                <a:sym typeface="Times New Roman Bold"/>
              </a:rPr>
              <a:t>Technology</a:t>
            </a:r>
            <a:r>
              <a:rPr lang="en-US" sz="3049">
                <a:solidFill>
                  <a:srgbClr val="000000"/>
                </a:solidFill>
                <a:latin typeface="Times New Roman"/>
                <a:ea typeface="Times New Roman"/>
                <a:cs typeface="Times New Roman"/>
                <a:sym typeface="Times New Roman"/>
              </a:rPr>
              <a:t>: Java (Spring Boot) ,Hibernate</a:t>
            </a:r>
          </a:p>
          <a:p>
            <a:pPr algn="just">
              <a:lnSpc>
                <a:spcPts val="4269"/>
              </a:lnSpc>
              <a:spcBef>
                <a:spcPct val="0"/>
              </a:spcBef>
            </a:pPr>
            <a:r>
              <a:rPr lang="en-US" sz="3049">
                <a:solidFill>
                  <a:srgbClr val="000000"/>
                </a:solidFill>
                <a:latin typeface="Times New Roman"/>
                <a:ea typeface="Times New Roman"/>
                <a:cs typeface="Times New Roman"/>
                <a:sym typeface="Times New Roman"/>
              </a:rPr>
              <a:t>•</a:t>
            </a:r>
            <a:r>
              <a:rPr lang="en-US" b="true" sz="3049">
                <a:solidFill>
                  <a:srgbClr val="000000"/>
                </a:solidFill>
                <a:latin typeface="Times New Roman Bold"/>
                <a:ea typeface="Times New Roman Bold"/>
                <a:cs typeface="Times New Roman Bold"/>
                <a:sym typeface="Times New Roman Bold"/>
              </a:rPr>
              <a:t>Database</a:t>
            </a:r>
            <a:r>
              <a:rPr lang="en-US" sz="3049">
                <a:solidFill>
                  <a:srgbClr val="000000"/>
                </a:solidFill>
                <a:latin typeface="Times New Roman"/>
                <a:ea typeface="Times New Roman"/>
                <a:cs typeface="Times New Roman"/>
                <a:sym typeface="Times New Roman"/>
              </a:rPr>
              <a:t>: MySQL</a:t>
            </a:r>
          </a:p>
          <a:p>
            <a:pPr algn="just">
              <a:lnSpc>
                <a:spcPts val="4269"/>
              </a:lnSpc>
              <a:spcBef>
                <a:spcPct val="0"/>
              </a:spcBef>
            </a:pPr>
            <a:r>
              <a:rPr lang="en-US" sz="3049">
                <a:solidFill>
                  <a:srgbClr val="000000"/>
                </a:solidFill>
                <a:latin typeface="Times New Roman"/>
                <a:ea typeface="Times New Roman"/>
                <a:cs typeface="Times New Roman"/>
                <a:sym typeface="Times New Roman"/>
              </a:rPr>
              <a:t>•</a:t>
            </a:r>
            <a:r>
              <a:rPr lang="en-US" b="true" sz="3049">
                <a:solidFill>
                  <a:srgbClr val="000000"/>
                </a:solidFill>
                <a:latin typeface="Times New Roman Bold"/>
                <a:ea typeface="Times New Roman Bold"/>
                <a:cs typeface="Times New Roman Bold"/>
                <a:sym typeface="Times New Roman Bold"/>
              </a:rPr>
              <a:t>Purpose</a:t>
            </a:r>
            <a:r>
              <a:rPr lang="en-US" sz="3049">
                <a:solidFill>
                  <a:srgbClr val="000000"/>
                </a:solidFill>
                <a:latin typeface="Times New Roman"/>
                <a:ea typeface="Times New Roman"/>
                <a:cs typeface="Times New Roman"/>
                <a:sym typeface="Times New Roman"/>
              </a:rPr>
              <a:t>: Handles data storage, business logic, and API endpoints.</a:t>
            </a:r>
          </a:p>
          <a:p>
            <a:pPr algn="just">
              <a:lnSpc>
                <a:spcPts val="4269"/>
              </a:lnSpc>
              <a:spcBef>
                <a:spcPct val="0"/>
              </a:spcBef>
            </a:pPr>
            <a:r>
              <a:rPr lang="en-US" sz="3049">
                <a:solidFill>
                  <a:srgbClr val="000000"/>
                </a:solidFill>
                <a:latin typeface="Times New Roman"/>
                <a:ea typeface="Times New Roman"/>
                <a:cs typeface="Times New Roman"/>
                <a:sym typeface="Times New Roman"/>
              </a:rPr>
              <a:t>•</a:t>
            </a:r>
            <a:r>
              <a:rPr lang="en-US" b="true" sz="3049">
                <a:solidFill>
                  <a:srgbClr val="000000"/>
                </a:solidFill>
                <a:latin typeface="Times New Roman Bold"/>
                <a:ea typeface="Times New Roman Bold"/>
                <a:cs typeface="Times New Roman Bold"/>
                <a:sym typeface="Times New Roman Bold"/>
              </a:rPr>
              <a:t>API</a:t>
            </a:r>
            <a:r>
              <a:rPr lang="en-US" sz="3049">
                <a:solidFill>
                  <a:srgbClr val="000000"/>
                </a:solidFill>
                <a:latin typeface="Times New Roman"/>
                <a:ea typeface="Times New Roman"/>
                <a:cs typeface="Times New Roman"/>
                <a:sym typeface="Times New Roman"/>
              </a:rPr>
              <a:t>: RESTful API for communication between the frontend and backend.</a:t>
            </a:r>
          </a:p>
        </p:txBody>
      </p:sp>
      <p:sp>
        <p:nvSpPr>
          <p:cNvPr name="TextBox 3" id="3"/>
          <p:cNvSpPr txBox="true"/>
          <p:nvPr/>
        </p:nvSpPr>
        <p:spPr>
          <a:xfrm rot="0">
            <a:off x="1287165" y="269050"/>
            <a:ext cx="12375956" cy="1080771"/>
          </a:xfrm>
          <a:prstGeom prst="rect">
            <a:avLst/>
          </a:prstGeom>
        </p:spPr>
        <p:txBody>
          <a:bodyPr anchor="t" rtlCol="false" tIns="0" lIns="0" bIns="0" rIns="0">
            <a:spAutoFit/>
          </a:bodyPr>
          <a:lstStyle/>
          <a:p>
            <a:pPr algn="ctr">
              <a:lnSpc>
                <a:spcPts val="8679"/>
              </a:lnSpc>
            </a:pPr>
            <a:r>
              <a:rPr lang="en-US" b="true" sz="6199">
                <a:solidFill>
                  <a:srgbClr val="4F3E2E"/>
                </a:solidFill>
                <a:latin typeface="Times New Roman Bold"/>
                <a:ea typeface="Times New Roman Bold"/>
                <a:cs typeface="Times New Roman Bold"/>
                <a:sym typeface="Times New Roman Bold"/>
              </a:rPr>
              <a:t>Technology stack</a:t>
            </a:r>
          </a:p>
        </p:txBody>
      </p:sp>
      <p:sp>
        <p:nvSpPr>
          <p:cNvPr name="TextBox 4" id="4"/>
          <p:cNvSpPr txBox="true"/>
          <p:nvPr/>
        </p:nvSpPr>
        <p:spPr>
          <a:xfrm rot="0">
            <a:off x="2118660" y="7104807"/>
            <a:ext cx="3905773" cy="3182193"/>
          </a:xfrm>
          <a:prstGeom prst="rect">
            <a:avLst/>
          </a:prstGeom>
        </p:spPr>
        <p:txBody>
          <a:bodyPr anchor="t" rtlCol="false" tIns="0" lIns="0" bIns="0" rIns="0">
            <a:spAutoFit/>
          </a:bodyPr>
          <a:lstStyle/>
          <a:p>
            <a:pPr algn="just">
              <a:lnSpc>
                <a:spcPts val="4104"/>
              </a:lnSpc>
            </a:pPr>
            <a:r>
              <a:rPr lang="en-US" b="true" sz="2932" u="sng">
                <a:solidFill>
                  <a:srgbClr val="000000"/>
                </a:solidFill>
                <a:latin typeface="Times New Roman Bold"/>
                <a:ea typeface="Times New Roman Bold"/>
                <a:cs typeface="Times New Roman Bold"/>
                <a:sym typeface="Times New Roman Bold"/>
              </a:rPr>
              <a:t>•Tools</a:t>
            </a:r>
            <a:r>
              <a:rPr lang="en-US" sz="2932">
                <a:solidFill>
                  <a:srgbClr val="000000"/>
                </a:solidFill>
                <a:latin typeface="Times New Roman"/>
                <a:ea typeface="Times New Roman"/>
                <a:cs typeface="Times New Roman"/>
                <a:sym typeface="Times New Roman"/>
              </a:rPr>
              <a:t> : </a:t>
            </a:r>
          </a:p>
          <a:p>
            <a:pPr algn="just">
              <a:lnSpc>
                <a:spcPts val="4202"/>
              </a:lnSpc>
            </a:pPr>
            <a:r>
              <a:rPr lang="en-US" sz="3001">
                <a:solidFill>
                  <a:srgbClr val="000000"/>
                </a:solidFill>
                <a:latin typeface="Times New Roman"/>
                <a:ea typeface="Times New Roman"/>
                <a:cs typeface="Times New Roman"/>
                <a:sym typeface="Times New Roman"/>
              </a:rPr>
              <a:t> •intellij IDE </a:t>
            </a:r>
          </a:p>
          <a:p>
            <a:pPr algn="just">
              <a:lnSpc>
                <a:spcPts val="4202"/>
              </a:lnSpc>
            </a:pPr>
            <a:r>
              <a:rPr lang="en-US" sz="3001">
                <a:solidFill>
                  <a:srgbClr val="000000"/>
                </a:solidFill>
                <a:latin typeface="Times New Roman"/>
                <a:ea typeface="Times New Roman"/>
                <a:cs typeface="Times New Roman"/>
                <a:sym typeface="Times New Roman"/>
              </a:rPr>
              <a:t> •postman</a:t>
            </a:r>
          </a:p>
          <a:p>
            <a:pPr algn="just">
              <a:lnSpc>
                <a:spcPts val="4202"/>
              </a:lnSpc>
            </a:pPr>
            <a:r>
              <a:rPr lang="en-US" sz="3001">
                <a:solidFill>
                  <a:srgbClr val="000000"/>
                </a:solidFill>
                <a:latin typeface="Times New Roman"/>
                <a:ea typeface="Times New Roman"/>
                <a:cs typeface="Times New Roman"/>
                <a:sym typeface="Times New Roman"/>
              </a:rPr>
              <a:t> •</a:t>
            </a:r>
            <a:r>
              <a:rPr lang="en-US" sz="3001">
                <a:solidFill>
                  <a:srgbClr val="000000"/>
                </a:solidFill>
                <a:latin typeface="Times New Roman"/>
                <a:ea typeface="Times New Roman"/>
                <a:cs typeface="Times New Roman"/>
                <a:sym typeface="Times New Roman"/>
              </a:rPr>
              <a:t>vs code </a:t>
            </a:r>
          </a:p>
          <a:p>
            <a:pPr algn="just">
              <a:lnSpc>
                <a:spcPts val="4202"/>
              </a:lnSpc>
            </a:pPr>
            <a:r>
              <a:rPr lang="en-US" sz="3001">
                <a:solidFill>
                  <a:srgbClr val="000000"/>
                </a:solidFill>
                <a:latin typeface="Times New Roman"/>
                <a:ea typeface="Times New Roman"/>
                <a:cs typeface="Times New Roman"/>
                <a:sym typeface="Times New Roman"/>
              </a:rPr>
              <a:t> •MySQL Workbench</a:t>
            </a:r>
          </a:p>
          <a:p>
            <a:pPr algn="just">
              <a:lnSpc>
                <a:spcPts val="4202"/>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260791" y="-19051"/>
            <a:ext cx="8190786" cy="1047751"/>
          </a:xfrm>
          <a:prstGeom prst="rect">
            <a:avLst/>
          </a:prstGeom>
        </p:spPr>
        <p:txBody>
          <a:bodyPr anchor="t" rtlCol="false" tIns="0" lIns="0" bIns="0" rIns="0">
            <a:spAutoFit/>
          </a:bodyPr>
          <a:lstStyle/>
          <a:p>
            <a:pPr algn="ctr">
              <a:lnSpc>
                <a:spcPts val="8399"/>
              </a:lnSpc>
            </a:pPr>
            <a:r>
              <a:rPr lang="en-US" sz="5999" b="true">
                <a:solidFill>
                  <a:srgbClr val="000000"/>
                </a:solidFill>
                <a:latin typeface="Times New Roman Bold"/>
                <a:ea typeface="Times New Roman Bold"/>
                <a:cs typeface="Times New Roman Bold"/>
                <a:sym typeface="Times New Roman Bold"/>
              </a:rPr>
              <a:t>Module 1-Authentication</a:t>
            </a:r>
          </a:p>
        </p:txBody>
      </p:sp>
      <p:sp>
        <p:nvSpPr>
          <p:cNvPr name="TextBox 3" id="3"/>
          <p:cNvSpPr txBox="true"/>
          <p:nvPr/>
        </p:nvSpPr>
        <p:spPr>
          <a:xfrm rot="0">
            <a:off x="1199916" y="952500"/>
            <a:ext cx="14790125" cy="9003960"/>
          </a:xfrm>
          <a:prstGeom prst="rect">
            <a:avLst/>
          </a:prstGeom>
        </p:spPr>
        <p:txBody>
          <a:bodyPr anchor="t" rtlCol="false" tIns="0" lIns="0" bIns="0" rIns="0">
            <a:spAutoFit/>
          </a:bodyPr>
          <a:lstStyle/>
          <a:p>
            <a:pPr algn="l">
              <a:lnSpc>
                <a:spcPts val="4183"/>
              </a:lnSpc>
              <a:spcBef>
                <a:spcPct val="0"/>
              </a:spcBef>
            </a:pPr>
            <a:r>
              <a:rPr lang="en-US" sz="2988" u="sng">
                <a:solidFill>
                  <a:srgbClr val="000000"/>
                </a:solidFill>
                <a:latin typeface="Times New Roman"/>
                <a:ea typeface="Times New Roman"/>
                <a:cs typeface="Times New Roman"/>
                <a:sym typeface="Times New Roman"/>
              </a:rPr>
              <a:t>•</a:t>
            </a:r>
            <a:r>
              <a:rPr lang="en-US" b="true" sz="2988" u="sng">
                <a:solidFill>
                  <a:srgbClr val="000000"/>
                </a:solidFill>
                <a:latin typeface="Times New Roman Bold"/>
                <a:ea typeface="Times New Roman Bold"/>
                <a:cs typeface="Times New Roman Bold"/>
                <a:sym typeface="Times New Roman Bold"/>
              </a:rPr>
              <a:t>Process</a:t>
            </a:r>
            <a:r>
              <a:rPr lang="en-US" sz="2988" u="sng">
                <a:solidFill>
                  <a:srgbClr val="000000"/>
                </a:solidFill>
                <a:latin typeface="Times New Roman"/>
                <a:ea typeface="Times New Roman"/>
                <a:cs typeface="Times New Roman"/>
                <a:sym typeface="Times New Roman"/>
              </a:rPr>
              <a:t>:</a:t>
            </a:r>
          </a:p>
          <a:p>
            <a:pPr algn="l">
              <a:lnSpc>
                <a:spcPts val="3903"/>
              </a:lnSpc>
              <a:spcBef>
                <a:spcPct val="0"/>
              </a:spcBef>
            </a:pPr>
            <a:r>
              <a:rPr lang="en-US" sz="2788">
                <a:solidFill>
                  <a:srgbClr val="000000"/>
                </a:solidFill>
                <a:latin typeface="Times New Roman"/>
                <a:ea typeface="Times New Roman"/>
                <a:cs typeface="Times New Roman"/>
                <a:sym typeface="Times New Roman"/>
              </a:rPr>
              <a:t>•User enters credentials (username/password).</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Controller receives the request.</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Controller calls AUTH Service to validate the credentials.</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Service calls AUTH Repository to retrieve user data from the User Database.</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Repository queries the User Database.</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Service compares the entered credentials with the data from the database.</a:t>
            </a:r>
          </a:p>
          <a:p>
            <a:pPr algn="l">
              <a:lnSpc>
                <a:spcPts val="3903"/>
              </a:lnSpc>
              <a:spcBef>
                <a:spcPct val="0"/>
              </a:spcBef>
            </a:pPr>
            <a:r>
              <a:rPr lang="en-US" sz="2788">
                <a:solidFill>
                  <a:srgbClr val="000000"/>
                </a:solidFill>
                <a:latin typeface="Times New Roman"/>
                <a:ea typeface="Times New Roman"/>
                <a:cs typeface="Times New Roman"/>
                <a:sym typeface="Times New Roman"/>
              </a:rPr>
              <a:t>•If valid, AUTH Service generates a token (e.g., JWT).</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Controller returns the token to the user.</a:t>
            </a:r>
          </a:p>
          <a:p>
            <a:pPr algn="l">
              <a:lnSpc>
                <a:spcPts val="4183"/>
              </a:lnSpc>
              <a:spcBef>
                <a:spcPct val="0"/>
              </a:spcBef>
            </a:pPr>
            <a:r>
              <a:rPr lang="en-US" b="true" sz="2988" u="sng">
                <a:solidFill>
                  <a:srgbClr val="000000"/>
                </a:solidFill>
                <a:latin typeface="Times New Roman Bold"/>
                <a:ea typeface="Times New Roman Bold"/>
                <a:cs typeface="Times New Roman Bold"/>
                <a:sym typeface="Times New Roman Bold"/>
              </a:rPr>
              <a:t>•Classes:</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Controller: Handles authentication-related HTTP requests.</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Service: Implements the authentication logic.</a:t>
            </a:r>
          </a:p>
          <a:p>
            <a:pPr algn="l">
              <a:lnSpc>
                <a:spcPts val="3903"/>
              </a:lnSpc>
              <a:spcBef>
                <a:spcPct val="0"/>
              </a:spcBef>
            </a:pPr>
            <a:r>
              <a:rPr lang="en-US" sz="2788">
                <a:solidFill>
                  <a:srgbClr val="000000"/>
                </a:solidFill>
                <a:latin typeface="Times New Roman"/>
                <a:ea typeface="Times New Roman"/>
                <a:cs typeface="Times New Roman"/>
                <a:sym typeface="Times New Roman"/>
              </a:rPr>
              <a:t>•AUTH Repository: Interacts with the User Database.</a:t>
            </a:r>
          </a:p>
          <a:p>
            <a:pPr algn="l">
              <a:lnSpc>
                <a:spcPts val="3903"/>
              </a:lnSpc>
              <a:spcBef>
                <a:spcPct val="0"/>
              </a:spcBef>
            </a:pPr>
            <a:r>
              <a:rPr lang="en-US" sz="2788">
                <a:solidFill>
                  <a:srgbClr val="000000"/>
                </a:solidFill>
                <a:latin typeface="Times New Roman"/>
                <a:ea typeface="Times New Roman"/>
                <a:cs typeface="Times New Roman"/>
                <a:sym typeface="Times New Roman"/>
              </a:rPr>
              <a:t>•User: Represents a user in the system (database entity).</a:t>
            </a:r>
          </a:p>
          <a:p>
            <a:pPr algn="l">
              <a:lnSpc>
                <a:spcPts val="4183"/>
              </a:lnSpc>
              <a:spcBef>
                <a:spcPct val="0"/>
              </a:spcBef>
            </a:pPr>
            <a:r>
              <a:rPr lang="en-US" b="true" sz="2988" u="sng">
                <a:solidFill>
                  <a:srgbClr val="000000"/>
                </a:solidFill>
                <a:latin typeface="Times New Roman Bold"/>
                <a:ea typeface="Times New Roman Bold"/>
                <a:cs typeface="Times New Roman Bold"/>
                <a:sym typeface="Times New Roman Bold"/>
              </a:rPr>
              <a:t>•Uses:</a:t>
            </a:r>
          </a:p>
          <a:p>
            <a:pPr algn="l">
              <a:lnSpc>
                <a:spcPts val="3903"/>
              </a:lnSpc>
              <a:spcBef>
                <a:spcPct val="0"/>
              </a:spcBef>
            </a:pPr>
            <a:r>
              <a:rPr lang="en-US" sz="2788">
                <a:solidFill>
                  <a:srgbClr val="000000"/>
                </a:solidFill>
                <a:latin typeface="Times New Roman"/>
                <a:ea typeface="Times New Roman"/>
                <a:cs typeface="Times New Roman"/>
                <a:sym typeface="Times New Roman"/>
              </a:rPr>
              <a:t>•Secure user access to the system.</a:t>
            </a:r>
          </a:p>
          <a:p>
            <a:pPr algn="l">
              <a:lnSpc>
                <a:spcPts val="3903"/>
              </a:lnSpc>
              <a:spcBef>
                <a:spcPct val="0"/>
              </a:spcBef>
            </a:pPr>
            <a:r>
              <a:rPr lang="en-US" sz="2788">
                <a:solidFill>
                  <a:srgbClr val="000000"/>
                </a:solidFill>
                <a:latin typeface="Times New Roman"/>
                <a:ea typeface="Times New Roman"/>
                <a:cs typeface="Times New Roman"/>
                <a:sym typeface="Times New Roman"/>
              </a:rPr>
              <a:t>•Role-based access control (RBAC).</a:t>
            </a:r>
          </a:p>
          <a:p>
            <a:pPr algn="l">
              <a:lnSpc>
                <a:spcPts val="3903"/>
              </a:lnSpc>
              <a:spcBef>
                <a:spcPct val="0"/>
              </a:spcBef>
            </a:pPr>
            <a:r>
              <a:rPr lang="en-US" sz="2788">
                <a:solidFill>
                  <a:srgbClr val="000000"/>
                </a:solidFill>
                <a:latin typeface="Times New Roman"/>
                <a:ea typeface="Times New Roman"/>
                <a:cs typeface="Times New Roman"/>
                <a:sym typeface="Times New Roman"/>
              </a:rPr>
              <a:t>•Protection of sensitive data.</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756490" y="508952"/>
            <a:ext cx="9330690" cy="915670"/>
          </a:xfrm>
          <a:prstGeom prst="rect">
            <a:avLst/>
          </a:prstGeom>
        </p:spPr>
        <p:txBody>
          <a:bodyPr anchor="t" rtlCol="false" tIns="0" lIns="0" bIns="0" rIns="0">
            <a:spAutoFit/>
          </a:bodyPr>
          <a:lstStyle/>
          <a:p>
            <a:pPr algn="ctr">
              <a:lnSpc>
                <a:spcPts val="7279"/>
              </a:lnSpc>
            </a:pPr>
            <a:r>
              <a:rPr lang="en-US" sz="5199" b="true">
                <a:solidFill>
                  <a:srgbClr val="000000"/>
                </a:solidFill>
                <a:latin typeface="Times New Roman Bold"/>
                <a:ea typeface="Times New Roman Bold"/>
                <a:cs typeface="Times New Roman Bold"/>
                <a:sym typeface="Times New Roman Bold"/>
              </a:rPr>
              <a:t>Dependencies used in our project</a:t>
            </a:r>
          </a:p>
        </p:txBody>
      </p:sp>
      <p:sp>
        <p:nvSpPr>
          <p:cNvPr name="TextBox 3" id="3"/>
          <p:cNvSpPr txBox="true"/>
          <p:nvPr/>
        </p:nvSpPr>
        <p:spPr>
          <a:xfrm rot="0">
            <a:off x="1521019" y="1905835"/>
            <a:ext cx="4915278" cy="7352465"/>
          </a:xfrm>
          <a:prstGeom prst="rect">
            <a:avLst/>
          </a:prstGeom>
        </p:spPr>
        <p:txBody>
          <a:bodyPr anchor="t" rtlCol="false" tIns="0" lIns="0" bIns="0" rIns="0">
            <a:spAutoFit/>
          </a:bodyPr>
          <a:lstStyle/>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Spring Web</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Spring Data JPA</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MySQL</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Spring Security</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JWT</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Thymeleaf</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Lombok</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ModelMapper</a:t>
            </a:r>
          </a:p>
          <a:p>
            <a:pPr algn="just" marL="1003128" indent="-501564" lvl="1">
              <a:lnSpc>
                <a:spcPts val="6504"/>
              </a:lnSpc>
              <a:buFont typeface="Arial"/>
              <a:buChar char="•"/>
            </a:pPr>
            <a:r>
              <a:rPr lang="en-US" sz="4646">
                <a:solidFill>
                  <a:srgbClr val="000000"/>
                </a:solidFill>
                <a:latin typeface="Times New Roman"/>
                <a:ea typeface="Times New Roman"/>
                <a:cs typeface="Times New Roman"/>
                <a:sym typeface="Times New Roman"/>
              </a:rPr>
              <a:t>Spring Mail</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87010" y="2828287"/>
            <a:ext cx="10969370" cy="5680847"/>
          </a:xfrm>
          <a:custGeom>
            <a:avLst/>
            <a:gdLst/>
            <a:ahLst/>
            <a:cxnLst/>
            <a:rect r="r" b="b" t="t" l="l"/>
            <a:pathLst>
              <a:path h="5680847" w="10969370">
                <a:moveTo>
                  <a:pt x="0" y="0"/>
                </a:moveTo>
                <a:lnTo>
                  <a:pt x="10969370" y="0"/>
                </a:lnTo>
                <a:lnTo>
                  <a:pt x="10969370" y="5680847"/>
                </a:lnTo>
                <a:lnTo>
                  <a:pt x="0" y="5680847"/>
                </a:lnTo>
                <a:lnTo>
                  <a:pt x="0" y="0"/>
                </a:lnTo>
                <a:close/>
              </a:path>
            </a:pathLst>
          </a:custGeom>
          <a:blipFill>
            <a:blip r:embed="rId2"/>
            <a:stretch>
              <a:fillRect l="0" t="0" r="0" b="0"/>
            </a:stretch>
          </a:blipFill>
        </p:spPr>
      </p:sp>
      <p:sp>
        <p:nvSpPr>
          <p:cNvPr name="TextBox 3" id="3"/>
          <p:cNvSpPr txBox="true"/>
          <p:nvPr/>
        </p:nvSpPr>
        <p:spPr>
          <a:xfrm rot="0">
            <a:off x="5586325" y="113030"/>
            <a:ext cx="4970740" cy="915670"/>
          </a:xfrm>
          <a:prstGeom prst="rect">
            <a:avLst/>
          </a:prstGeom>
        </p:spPr>
        <p:txBody>
          <a:bodyPr anchor="t" rtlCol="false" tIns="0" lIns="0" bIns="0" rIns="0">
            <a:spAutoFit/>
          </a:bodyPr>
          <a:lstStyle/>
          <a:p>
            <a:pPr algn="ctr">
              <a:lnSpc>
                <a:spcPts val="7279"/>
              </a:lnSpc>
            </a:pPr>
            <a:r>
              <a:rPr lang="en-US" sz="5199" b="true">
                <a:solidFill>
                  <a:srgbClr val="000000"/>
                </a:solidFill>
                <a:latin typeface="Times New Roman Bold"/>
                <a:ea typeface="Times New Roman Bold"/>
                <a:cs typeface="Times New Roman Bold"/>
                <a:sym typeface="Times New Roman Bold"/>
              </a:rPr>
              <a:t>Database Schema</a:t>
            </a:r>
          </a:p>
        </p:txBody>
      </p:sp>
      <p:sp>
        <p:nvSpPr>
          <p:cNvPr name="TextBox 4" id="4"/>
          <p:cNvSpPr txBox="true"/>
          <p:nvPr/>
        </p:nvSpPr>
        <p:spPr>
          <a:xfrm rot="0">
            <a:off x="1397502" y="1463626"/>
            <a:ext cx="6914555" cy="815435"/>
          </a:xfrm>
          <a:prstGeom prst="rect">
            <a:avLst/>
          </a:prstGeom>
        </p:spPr>
        <p:txBody>
          <a:bodyPr anchor="t" rtlCol="false" tIns="0" lIns="0" bIns="0" rIns="0">
            <a:spAutoFit/>
          </a:bodyPr>
          <a:lstStyle/>
          <a:p>
            <a:pPr algn="ctr">
              <a:lnSpc>
                <a:spcPts val="6504"/>
              </a:lnSpc>
              <a:spcBef>
                <a:spcPct val="0"/>
              </a:spcBef>
            </a:pPr>
            <a:r>
              <a:rPr lang="en-US" sz="4646">
                <a:solidFill>
                  <a:srgbClr val="000000"/>
                </a:solidFill>
                <a:latin typeface="Times New Roman"/>
                <a:ea typeface="Times New Roman"/>
                <a:cs typeface="Times New Roman"/>
                <a:sym typeface="Times New Roman"/>
              </a:rPr>
              <a:t>User and Acticity Logs table: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095908" y="5143500"/>
            <a:ext cx="7444145" cy="5616051"/>
          </a:xfrm>
          <a:custGeom>
            <a:avLst/>
            <a:gdLst/>
            <a:ahLst/>
            <a:cxnLst/>
            <a:rect r="r" b="b" t="t" l="l"/>
            <a:pathLst>
              <a:path h="5616051" w="7444145">
                <a:moveTo>
                  <a:pt x="0" y="0"/>
                </a:moveTo>
                <a:lnTo>
                  <a:pt x="7444145" y="0"/>
                </a:lnTo>
                <a:lnTo>
                  <a:pt x="7444145" y="5616051"/>
                </a:lnTo>
                <a:lnTo>
                  <a:pt x="0" y="5616051"/>
                </a:lnTo>
                <a:lnTo>
                  <a:pt x="0" y="0"/>
                </a:lnTo>
                <a:close/>
              </a:path>
            </a:pathLst>
          </a:custGeom>
          <a:blipFill>
            <a:blip r:embed="rId2"/>
            <a:stretch>
              <a:fillRect l="0" t="0" r="-5585" b="0"/>
            </a:stretch>
          </a:blipFill>
        </p:spPr>
      </p:sp>
      <p:sp>
        <p:nvSpPr>
          <p:cNvPr name="Freeform 3" id="3"/>
          <p:cNvSpPr/>
          <p:nvPr/>
        </p:nvSpPr>
        <p:spPr>
          <a:xfrm flipH="false" flipV="false" rot="0">
            <a:off x="8095908" y="1662643"/>
            <a:ext cx="7260755" cy="3321455"/>
          </a:xfrm>
          <a:custGeom>
            <a:avLst/>
            <a:gdLst/>
            <a:ahLst/>
            <a:cxnLst/>
            <a:rect r="r" b="b" t="t" l="l"/>
            <a:pathLst>
              <a:path h="3321455" w="7260755">
                <a:moveTo>
                  <a:pt x="0" y="0"/>
                </a:moveTo>
                <a:lnTo>
                  <a:pt x="7260756" y="0"/>
                </a:lnTo>
                <a:lnTo>
                  <a:pt x="7260756" y="3321455"/>
                </a:lnTo>
                <a:lnTo>
                  <a:pt x="0" y="3321455"/>
                </a:lnTo>
                <a:lnTo>
                  <a:pt x="0" y="0"/>
                </a:lnTo>
                <a:close/>
              </a:path>
            </a:pathLst>
          </a:custGeom>
          <a:blipFill>
            <a:blip r:embed="rId3"/>
            <a:stretch>
              <a:fillRect l="0" t="0" r="0" b="-49414"/>
            </a:stretch>
          </a:blipFill>
        </p:spPr>
      </p:sp>
      <p:sp>
        <p:nvSpPr>
          <p:cNvPr name="Freeform 4" id="4"/>
          <p:cNvSpPr/>
          <p:nvPr/>
        </p:nvSpPr>
        <p:spPr>
          <a:xfrm flipH="false" flipV="false" rot="0">
            <a:off x="706914" y="2089269"/>
            <a:ext cx="6318886" cy="7470656"/>
          </a:xfrm>
          <a:custGeom>
            <a:avLst/>
            <a:gdLst/>
            <a:ahLst/>
            <a:cxnLst/>
            <a:rect r="r" b="b" t="t" l="l"/>
            <a:pathLst>
              <a:path h="7470656" w="6318886">
                <a:moveTo>
                  <a:pt x="0" y="0"/>
                </a:moveTo>
                <a:lnTo>
                  <a:pt x="6318886" y="0"/>
                </a:lnTo>
                <a:lnTo>
                  <a:pt x="6318886" y="7470656"/>
                </a:lnTo>
                <a:lnTo>
                  <a:pt x="0" y="7470656"/>
                </a:lnTo>
                <a:lnTo>
                  <a:pt x="0" y="0"/>
                </a:lnTo>
                <a:close/>
              </a:path>
            </a:pathLst>
          </a:custGeom>
          <a:blipFill>
            <a:blip r:embed="rId4"/>
            <a:stretch>
              <a:fillRect l="0" t="0" r="0" b="0"/>
            </a:stretch>
          </a:blipFill>
        </p:spPr>
      </p:sp>
      <p:sp>
        <p:nvSpPr>
          <p:cNvPr name="TextBox 5" id="5"/>
          <p:cNvSpPr txBox="true"/>
          <p:nvPr/>
        </p:nvSpPr>
        <p:spPr>
          <a:xfrm rot="0">
            <a:off x="4681004" y="113030"/>
            <a:ext cx="8925991" cy="915670"/>
          </a:xfrm>
          <a:prstGeom prst="rect">
            <a:avLst/>
          </a:prstGeom>
        </p:spPr>
        <p:txBody>
          <a:bodyPr anchor="t" rtlCol="false" tIns="0" lIns="0" bIns="0" rIns="0">
            <a:spAutoFit/>
          </a:bodyPr>
          <a:lstStyle/>
          <a:p>
            <a:pPr algn="ctr">
              <a:lnSpc>
                <a:spcPts val="7279"/>
              </a:lnSpc>
            </a:pPr>
            <a:r>
              <a:rPr lang="en-US" b="true" sz="5199">
                <a:solidFill>
                  <a:srgbClr val="000000"/>
                </a:solidFill>
                <a:latin typeface="Times New Roman Bold"/>
                <a:ea typeface="Times New Roman Bold"/>
                <a:cs typeface="Times New Roman Bold"/>
                <a:sym typeface="Times New Roman Bold"/>
              </a:rPr>
              <a:t>code snippets of classes</a:t>
            </a:r>
          </a:p>
        </p:txBody>
      </p:sp>
      <p:sp>
        <p:nvSpPr>
          <p:cNvPr name="TextBox 6" id="6"/>
          <p:cNvSpPr txBox="true"/>
          <p:nvPr/>
        </p:nvSpPr>
        <p:spPr>
          <a:xfrm rot="0">
            <a:off x="1086746" y="904875"/>
            <a:ext cx="3594259" cy="915670"/>
          </a:xfrm>
          <a:prstGeom prst="rect">
            <a:avLst/>
          </a:prstGeom>
        </p:spPr>
        <p:txBody>
          <a:bodyPr anchor="t" rtlCol="false" tIns="0" lIns="0" bIns="0" rIns="0">
            <a:spAutoFit/>
          </a:bodyPr>
          <a:lstStyle/>
          <a:p>
            <a:pPr algn="ctr">
              <a:lnSpc>
                <a:spcPts val="7279"/>
              </a:lnSpc>
            </a:pPr>
            <a:r>
              <a:rPr lang="en-US" sz="5199">
                <a:solidFill>
                  <a:srgbClr val="000000"/>
                </a:solidFill>
                <a:latin typeface="Times New Roman"/>
                <a:ea typeface="Times New Roman"/>
                <a:cs typeface="Times New Roman"/>
                <a:sym typeface="Times New Roman"/>
              </a:rPr>
              <a:t>1.Entity layer</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8280" y="1212284"/>
            <a:ext cx="4416310" cy="4594347"/>
          </a:xfrm>
          <a:custGeom>
            <a:avLst/>
            <a:gdLst/>
            <a:ahLst/>
            <a:cxnLst/>
            <a:rect r="r" b="b" t="t" l="l"/>
            <a:pathLst>
              <a:path h="4594347" w="4416310">
                <a:moveTo>
                  <a:pt x="0" y="0"/>
                </a:moveTo>
                <a:lnTo>
                  <a:pt x="4416310" y="0"/>
                </a:lnTo>
                <a:lnTo>
                  <a:pt x="4416310" y="4594347"/>
                </a:lnTo>
                <a:lnTo>
                  <a:pt x="0" y="4594347"/>
                </a:lnTo>
                <a:lnTo>
                  <a:pt x="0" y="0"/>
                </a:lnTo>
                <a:close/>
              </a:path>
            </a:pathLst>
          </a:custGeom>
          <a:blipFill>
            <a:blip r:embed="rId2"/>
            <a:stretch>
              <a:fillRect l="0" t="0" r="-3621" b="0"/>
            </a:stretch>
          </a:blipFill>
        </p:spPr>
      </p:sp>
      <p:sp>
        <p:nvSpPr>
          <p:cNvPr name="Freeform 3" id="3"/>
          <p:cNvSpPr/>
          <p:nvPr/>
        </p:nvSpPr>
        <p:spPr>
          <a:xfrm flipH="false" flipV="false" rot="0">
            <a:off x="5207862" y="1212284"/>
            <a:ext cx="4482290" cy="4594347"/>
          </a:xfrm>
          <a:custGeom>
            <a:avLst/>
            <a:gdLst/>
            <a:ahLst/>
            <a:cxnLst/>
            <a:rect r="r" b="b" t="t" l="l"/>
            <a:pathLst>
              <a:path h="4594347" w="4482290">
                <a:moveTo>
                  <a:pt x="0" y="0"/>
                </a:moveTo>
                <a:lnTo>
                  <a:pt x="4482290" y="0"/>
                </a:lnTo>
                <a:lnTo>
                  <a:pt x="4482290" y="4594347"/>
                </a:lnTo>
                <a:lnTo>
                  <a:pt x="0" y="4594347"/>
                </a:lnTo>
                <a:lnTo>
                  <a:pt x="0" y="0"/>
                </a:lnTo>
                <a:close/>
              </a:path>
            </a:pathLst>
          </a:custGeom>
          <a:blipFill>
            <a:blip r:embed="rId3"/>
            <a:stretch>
              <a:fillRect l="0" t="0" r="0" b="0"/>
            </a:stretch>
          </a:blipFill>
        </p:spPr>
      </p:sp>
      <p:sp>
        <p:nvSpPr>
          <p:cNvPr name="Freeform 4" id="4"/>
          <p:cNvSpPr/>
          <p:nvPr/>
        </p:nvSpPr>
        <p:spPr>
          <a:xfrm flipH="false" flipV="false" rot="0">
            <a:off x="9985427" y="1212284"/>
            <a:ext cx="4369868" cy="4594347"/>
          </a:xfrm>
          <a:custGeom>
            <a:avLst/>
            <a:gdLst/>
            <a:ahLst/>
            <a:cxnLst/>
            <a:rect r="r" b="b" t="t" l="l"/>
            <a:pathLst>
              <a:path h="4594347" w="4369868">
                <a:moveTo>
                  <a:pt x="0" y="0"/>
                </a:moveTo>
                <a:lnTo>
                  <a:pt x="4369867" y="0"/>
                </a:lnTo>
                <a:lnTo>
                  <a:pt x="4369867" y="4594347"/>
                </a:lnTo>
                <a:lnTo>
                  <a:pt x="0" y="4594347"/>
                </a:lnTo>
                <a:lnTo>
                  <a:pt x="0" y="0"/>
                </a:lnTo>
                <a:close/>
              </a:path>
            </a:pathLst>
          </a:custGeom>
          <a:blipFill>
            <a:blip r:embed="rId4"/>
            <a:stretch>
              <a:fillRect l="0" t="0" r="0" b="0"/>
            </a:stretch>
          </a:blipFill>
        </p:spPr>
      </p:sp>
      <p:sp>
        <p:nvSpPr>
          <p:cNvPr name="Freeform 5" id="5"/>
          <p:cNvSpPr/>
          <p:nvPr/>
        </p:nvSpPr>
        <p:spPr>
          <a:xfrm flipH="false" flipV="false" rot="0">
            <a:off x="3096013" y="5712319"/>
            <a:ext cx="4223697" cy="4574681"/>
          </a:xfrm>
          <a:custGeom>
            <a:avLst/>
            <a:gdLst/>
            <a:ahLst/>
            <a:cxnLst/>
            <a:rect r="r" b="b" t="t" l="l"/>
            <a:pathLst>
              <a:path h="4574681" w="4223697">
                <a:moveTo>
                  <a:pt x="0" y="0"/>
                </a:moveTo>
                <a:lnTo>
                  <a:pt x="4223697" y="0"/>
                </a:lnTo>
                <a:lnTo>
                  <a:pt x="4223697" y="4574681"/>
                </a:lnTo>
                <a:lnTo>
                  <a:pt x="0" y="4574681"/>
                </a:lnTo>
                <a:lnTo>
                  <a:pt x="0" y="0"/>
                </a:lnTo>
                <a:close/>
              </a:path>
            </a:pathLst>
          </a:custGeom>
          <a:blipFill>
            <a:blip r:embed="rId5"/>
            <a:stretch>
              <a:fillRect l="0" t="0" r="0" b="0"/>
            </a:stretch>
          </a:blipFill>
        </p:spPr>
      </p:sp>
      <p:sp>
        <p:nvSpPr>
          <p:cNvPr name="Freeform 6" id="6"/>
          <p:cNvSpPr/>
          <p:nvPr/>
        </p:nvSpPr>
        <p:spPr>
          <a:xfrm flipH="false" flipV="false" rot="0">
            <a:off x="8085157" y="5712319"/>
            <a:ext cx="4595730" cy="4471344"/>
          </a:xfrm>
          <a:custGeom>
            <a:avLst/>
            <a:gdLst/>
            <a:ahLst/>
            <a:cxnLst/>
            <a:rect r="r" b="b" t="t" l="l"/>
            <a:pathLst>
              <a:path h="4471344" w="4595730">
                <a:moveTo>
                  <a:pt x="0" y="0"/>
                </a:moveTo>
                <a:lnTo>
                  <a:pt x="4595730" y="0"/>
                </a:lnTo>
                <a:lnTo>
                  <a:pt x="4595730" y="4471344"/>
                </a:lnTo>
                <a:lnTo>
                  <a:pt x="0" y="4471344"/>
                </a:lnTo>
                <a:lnTo>
                  <a:pt x="0" y="0"/>
                </a:lnTo>
                <a:close/>
              </a:path>
            </a:pathLst>
          </a:custGeom>
          <a:blipFill>
            <a:blip r:embed="rId6"/>
            <a:stretch>
              <a:fillRect l="0" t="0" r="0" b="0"/>
            </a:stretch>
          </a:blipFill>
        </p:spPr>
      </p:sp>
      <p:sp>
        <p:nvSpPr>
          <p:cNvPr name="TextBox 7" id="7"/>
          <p:cNvSpPr txBox="true"/>
          <p:nvPr/>
        </p:nvSpPr>
        <p:spPr>
          <a:xfrm rot="0">
            <a:off x="775248" y="113030"/>
            <a:ext cx="3607237" cy="915670"/>
          </a:xfrm>
          <a:prstGeom prst="rect">
            <a:avLst/>
          </a:prstGeom>
        </p:spPr>
        <p:txBody>
          <a:bodyPr anchor="t" rtlCol="false" tIns="0" lIns="0" bIns="0" rIns="0">
            <a:spAutoFit/>
          </a:bodyPr>
          <a:lstStyle/>
          <a:p>
            <a:pPr algn="ctr">
              <a:lnSpc>
                <a:spcPts val="7279"/>
              </a:lnSpc>
            </a:pPr>
            <a:r>
              <a:rPr lang="en-US" sz="5199" b="true">
                <a:solidFill>
                  <a:srgbClr val="000000"/>
                </a:solidFill>
                <a:latin typeface="Times New Roman Bold"/>
                <a:ea typeface="Times New Roman Bold"/>
                <a:cs typeface="Times New Roman Bold"/>
                <a:sym typeface="Times New Roman Bold"/>
              </a:rPr>
              <a:t>2.Controller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003" y="1269422"/>
            <a:ext cx="4289185" cy="4860266"/>
          </a:xfrm>
          <a:custGeom>
            <a:avLst/>
            <a:gdLst/>
            <a:ahLst/>
            <a:cxnLst/>
            <a:rect r="r" b="b" t="t" l="l"/>
            <a:pathLst>
              <a:path h="4860266" w="4289185">
                <a:moveTo>
                  <a:pt x="0" y="0"/>
                </a:moveTo>
                <a:lnTo>
                  <a:pt x="4289184" y="0"/>
                </a:lnTo>
                <a:lnTo>
                  <a:pt x="4289184" y="4860265"/>
                </a:lnTo>
                <a:lnTo>
                  <a:pt x="0" y="4860265"/>
                </a:lnTo>
                <a:lnTo>
                  <a:pt x="0" y="0"/>
                </a:lnTo>
                <a:close/>
              </a:path>
            </a:pathLst>
          </a:custGeom>
          <a:blipFill>
            <a:blip r:embed="rId2"/>
            <a:stretch>
              <a:fillRect l="0" t="0" r="0" b="0"/>
            </a:stretch>
          </a:blipFill>
        </p:spPr>
      </p:sp>
      <p:sp>
        <p:nvSpPr>
          <p:cNvPr name="Freeform 3" id="3"/>
          <p:cNvSpPr/>
          <p:nvPr/>
        </p:nvSpPr>
        <p:spPr>
          <a:xfrm flipH="false" flipV="false" rot="0">
            <a:off x="4842863" y="1315537"/>
            <a:ext cx="5289539" cy="4768035"/>
          </a:xfrm>
          <a:custGeom>
            <a:avLst/>
            <a:gdLst/>
            <a:ahLst/>
            <a:cxnLst/>
            <a:rect r="r" b="b" t="t" l="l"/>
            <a:pathLst>
              <a:path h="4768035" w="5289539">
                <a:moveTo>
                  <a:pt x="0" y="0"/>
                </a:moveTo>
                <a:lnTo>
                  <a:pt x="5289539" y="0"/>
                </a:lnTo>
                <a:lnTo>
                  <a:pt x="5289539" y="4768035"/>
                </a:lnTo>
                <a:lnTo>
                  <a:pt x="0" y="4768035"/>
                </a:lnTo>
                <a:lnTo>
                  <a:pt x="0" y="0"/>
                </a:lnTo>
                <a:close/>
              </a:path>
            </a:pathLst>
          </a:custGeom>
          <a:blipFill>
            <a:blip r:embed="rId3"/>
            <a:stretch>
              <a:fillRect l="0" t="0" r="0" b="0"/>
            </a:stretch>
          </a:blipFill>
        </p:spPr>
      </p:sp>
      <p:sp>
        <p:nvSpPr>
          <p:cNvPr name="Freeform 4" id="4"/>
          <p:cNvSpPr/>
          <p:nvPr/>
        </p:nvSpPr>
        <p:spPr>
          <a:xfrm flipH="false" flipV="false" rot="0">
            <a:off x="10408627" y="1315537"/>
            <a:ext cx="4626427" cy="4912451"/>
          </a:xfrm>
          <a:custGeom>
            <a:avLst/>
            <a:gdLst/>
            <a:ahLst/>
            <a:cxnLst/>
            <a:rect r="r" b="b" t="t" l="l"/>
            <a:pathLst>
              <a:path h="4912451" w="4626427">
                <a:moveTo>
                  <a:pt x="0" y="0"/>
                </a:moveTo>
                <a:lnTo>
                  <a:pt x="4626427" y="0"/>
                </a:lnTo>
                <a:lnTo>
                  <a:pt x="4626427" y="4912451"/>
                </a:lnTo>
                <a:lnTo>
                  <a:pt x="0" y="4912451"/>
                </a:lnTo>
                <a:lnTo>
                  <a:pt x="0" y="0"/>
                </a:lnTo>
                <a:close/>
              </a:path>
            </a:pathLst>
          </a:custGeom>
          <a:blipFill>
            <a:blip r:embed="rId4"/>
            <a:stretch>
              <a:fillRect l="0" t="0" r="0" b="0"/>
            </a:stretch>
          </a:blipFill>
        </p:spPr>
      </p:sp>
      <p:sp>
        <p:nvSpPr>
          <p:cNvPr name="Freeform 5" id="5"/>
          <p:cNvSpPr/>
          <p:nvPr/>
        </p:nvSpPr>
        <p:spPr>
          <a:xfrm flipH="false" flipV="false" rot="0">
            <a:off x="451073" y="6227988"/>
            <a:ext cx="6264347" cy="3912055"/>
          </a:xfrm>
          <a:custGeom>
            <a:avLst/>
            <a:gdLst/>
            <a:ahLst/>
            <a:cxnLst/>
            <a:rect r="r" b="b" t="t" l="l"/>
            <a:pathLst>
              <a:path h="3912055" w="6264347">
                <a:moveTo>
                  <a:pt x="0" y="0"/>
                </a:moveTo>
                <a:lnTo>
                  <a:pt x="6264347" y="0"/>
                </a:lnTo>
                <a:lnTo>
                  <a:pt x="6264347" y="3912055"/>
                </a:lnTo>
                <a:lnTo>
                  <a:pt x="0" y="3912055"/>
                </a:lnTo>
                <a:lnTo>
                  <a:pt x="0" y="0"/>
                </a:lnTo>
                <a:close/>
              </a:path>
            </a:pathLst>
          </a:custGeom>
          <a:blipFill>
            <a:blip r:embed="rId5"/>
            <a:stretch>
              <a:fillRect l="0" t="0" r="0" b="0"/>
            </a:stretch>
          </a:blipFill>
        </p:spPr>
      </p:sp>
      <p:sp>
        <p:nvSpPr>
          <p:cNvPr name="TextBox 6" id="6"/>
          <p:cNvSpPr txBox="true"/>
          <p:nvPr/>
        </p:nvSpPr>
        <p:spPr>
          <a:xfrm rot="0">
            <a:off x="451073" y="113030"/>
            <a:ext cx="2548652" cy="915670"/>
          </a:xfrm>
          <a:prstGeom prst="rect">
            <a:avLst/>
          </a:prstGeom>
        </p:spPr>
        <p:txBody>
          <a:bodyPr anchor="t" rtlCol="false" tIns="0" lIns="0" bIns="0" rIns="0">
            <a:spAutoFit/>
          </a:bodyPr>
          <a:lstStyle/>
          <a:p>
            <a:pPr algn="ctr">
              <a:lnSpc>
                <a:spcPts val="7279"/>
              </a:lnSpc>
            </a:pPr>
            <a:r>
              <a:rPr lang="en-US" sz="5199" b="true">
                <a:solidFill>
                  <a:srgbClr val="000000"/>
                </a:solidFill>
                <a:latin typeface="Times New Roman Bold"/>
                <a:ea typeface="Times New Roman Bold"/>
                <a:cs typeface="Times New Roman Bold"/>
                <a:sym typeface="Times New Roman Bold"/>
              </a:rPr>
              <a:t>3.Service</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38225" y="2225745"/>
            <a:ext cx="16918743" cy="5835490"/>
            <a:chOff x="0" y="0"/>
            <a:chExt cx="22558323" cy="7780654"/>
          </a:xfrm>
        </p:grpSpPr>
        <p:sp>
          <p:nvSpPr>
            <p:cNvPr name="TextBox 3" id="3"/>
            <p:cNvSpPr txBox="true"/>
            <p:nvPr/>
          </p:nvSpPr>
          <p:spPr>
            <a:xfrm rot="0">
              <a:off x="0" y="-276225"/>
              <a:ext cx="22558323" cy="2184208"/>
            </a:xfrm>
            <a:prstGeom prst="rect">
              <a:avLst/>
            </a:prstGeom>
          </p:spPr>
          <p:txBody>
            <a:bodyPr anchor="t" rtlCol="false" tIns="0" lIns="0" bIns="0" rIns="0">
              <a:spAutoFit/>
            </a:bodyPr>
            <a:lstStyle/>
            <a:p>
              <a:pPr algn="l" marL="0" indent="0" lvl="0">
                <a:lnSpc>
                  <a:spcPts val="12261"/>
                </a:lnSpc>
              </a:pPr>
              <a:r>
                <a:rPr lang="en-US" sz="9431">
                  <a:solidFill>
                    <a:srgbClr val="4F3E2E"/>
                  </a:solidFill>
                  <a:latin typeface="Chunk Five"/>
                  <a:ea typeface="Chunk Five"/>
                  <a:cs typeface="Chunk Five"/>
                  <a:sym typeface="Chunk Five"/>
                </a:rPr>
                <a:t>Introduction</a:t>
              </a:r>
            </a:p>
          </p:txBody>
        </p:sp>
        <p:sp>
          <p:nvSpPr>
            <p:cNvPr name="TextBox 4" id="4"/>
            <p:cNvSpPr txBox="true"/>
            <p:nvPr/>
          </p:nvSpPr>
          <p:spPr>
            <a:xfrm rot="0">
              <a:off x="0" y="3479112"/>
              <a:ext cx="22558323" cy="4301542"/>
            </a:xfrm>
            <a:prstGeom prst="rect">
              <a:avLst/>
            </a:prstGeom>
          </p:spPr>
          <p:txBody>
            <a:bodyPr anchor="t" rtlCol="false" tIns="0" lIns="0" bIns="0" rIns="0">
              <a:spAutoFit/>
            </a:bodyPr>
            <a:lstStyle/>
            <a:p>
              <a:pPr algn="l">
                <a:lnSpc>
                  <a:spcPts val="4362"/>
                </a:lnSpc>
              </a:pPr>
              <a:r>
                <a:rPr lang="en-US" sz="2908" spc="72">
                  <a:solidFill>
                    <a:srgbClr val="000000"/>
                  </a:solidFill>
                  <a:latin typeface="Proxima Nova"/>
                  <a:ea typeface="Proxima Nova"/>
                  <a:cs typeface="Proxima Nova"/>
                  <a:sym typeface="Proxima Nova"/>
                </a:rPr>
                <a:t>“An Intelligent Inventory Management System (IIMS) is a software application that helps companies track, analyze, and manage stock in a smart and automated way.”</a:t>
              </a:r>
            </a:p>
            <a:p>
              <a:pPr algn="l">
                <a:lnSpc>
                  <a:spcPts val="4362"/>
                </a:lnSpc>
              </a:pPr>
            </a:p>
            <a:p>
              <a:pPr algn="l" marL="0" indent="0" lvl="0">
                <a:lnSpc>
                  <a:spcPts val="4362"/>
                </a:lnSpc>
              </a:pPr>
              <a:r>
                <a:rPr lang="en-US" sz="2908" spc="72">
                  <a:solidFill>
                    <a:srgbClr val="000000"/>
                  </a:solidFill>
                  <a:latin typeface="Proxima Nova"/>
                  <a:ea typeface="Proxima Nova"/>
                  <a:cs typeface="Proxima Nova"/>
                  <a:sym typeface="Proxima Nova"/>
                </a:rPr>
                <a:t> “Intelligent Inventory Management System is an automated software that tracks stock levels, predicts demand, avoids shortages, and helps organizations maintain the right amount of inventory at the right time.”</a:t>
              </a:r>
            </a:p>
          </p:txBody>
        </p:sp>
        <p:sp>
          <p:nvSpPr>
            <p:cNvPr name="AutoShape 5" id="5"/>
            <p:cNvSpPr/>
            <p:nvPr/>
          </p:nvSpPr>
          <p:spPr>
            <a:xfrm rot="0">
              <a:off x="0" y="2458522"/>
              <a:ext cx="1653071" cy="250526"/>
            </a:xfrm>
            <a:prstGeom prst="rect">
              <a:avLst/>
            </a:prstGeom>
            <a:gradFill rotWithShape="true">
              <a:gsLst>
                <a:gs pos="0">
                  <a:srgbClr val="000000">
                    <a:alpha val="100000"/>
                  </a:srgbClr>
                </a:gs>
                <a:gs pos="100000">
                  <a:srgbClr val="737373">
                    <a:alpha val="100000"/>
                  </a:srgbClr>
                </a:gs>
              </a:gsLst>
              <a:lin ang="0"/>
            </a:gradFill>
          </p:spPr>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78486" y="1435575"/>
            <a:ext cx="10886137" cy="4177051"/>
          </a:xfrm>
          <a:custGeom>
            <a:avLst/>
            <a:gdLst/>
            <a:ahLst/>
            <a:cxnLst/>
            <a:rect r="r" b="b" t="t" l="l"/>
            <a:pathLst>
              <a:path h="4177051" w="10886137">
                <a:moveTo>
                  <a:pt x="0" y="0"/>
                </a:moveTo>
                <a:lnTo>
                  <a:pt x="10886137" y="0"/>
                </a:lnTo>
                <a:lnTo>
                  <a:pt x="10886137" y="4177051"/>
                </a:lnTo>
                <a:lnTo>
                  <a:pt x="0" y="4177051"/>
                </a:lnTo>
                <a:lnTo>
                  <a:pt x="0" y="0"/>
                </a:lnTo>
                <a:close/>
              </a:path>
            </a:pathLst>
          </a:custGeom>
          <a:blipFill>
            <a:blip r:embed="rId2"/>
            <a:stretch>
              <a:fillRect l="0" t="0" r="0" b="0"/>
            </a:stretch>
          </a:blipFill>
        </p:spPr>
      </p:sp>
      <p:sp>
        <p:nvSpPr>
          <p:cNvPr name="Freeform 3" id="3"/>
          <p:cNvSpPr/>
          <p:nvPr/>
        </p:nvSpPr>
        <p:spPr>
          <a:xfrm flipH="false" flipV="false" rot="0">
            <a:off x="2278486" y="5785805"/>
            <a:ext cx="11304402" cy="3048378"/>
          </a:xfrm>
          <a:custGeom>
            <a:avLst/>
            <a:gdLst/>
            <a:ahLst/>
            <a:cxnLst/>
            <a:rect r="r" b="b" t="t" l="l"/>
            <a:pathLst>
              <a:path h="3048378" w="11304402">
                <a:moveTo>
                  <a:pt x="0" y="0"/>
                </a:moveTo>
                <a:lnTo>
                  <a:pt x="11304402" y="0"/>
                </a:lnTo>
                <a:lnTo>
                  <a:pt x="11304402" y="3048378"/>
                </a:lnTo>
                <a:lnTo>
                  <a:pt x="0" y="3048378"/>
                </a:lnTo>
                <a:lnTo>
                  <a:pt x="0" y="0"/>
                </a:lnTo>
                <a:close/>
              </a:path>
            </a:pathLst>
          </a:custGeom>
          <a:blipFill>
            <a:blip r:embed="rId3"/>
            <a:stretch>
              <a:fillRect l="0" t="0" r="0" b="0"/>
            </a:stretch>
          </a:blipFill>
        </p:spPr>
      </p:sp>
      <p:sp>
        <p:nvSpPr>
          <p:cNvPr name="TextBox 4" id="4"/>
          <p:cNvSpPr txBox="true"/>
          <p:nvPr/>
        </p:nvSpPr>
        <p:spPr>
          <a:xfrm rot="0">
            <a:off x="733945" y="113030"/>
            <a:ext cx="3558540" cy="915670"/>
          </a:xfrm>
          <a:prstGeom prst="rect">
            <a:avLst/>
          </a:prstGeom>
        </p:spPr>
        <p:txBody>
          <a:bodyPr anchor="t" rtlCol="false" tIns="0" lIns="0" bIns="0" rIns="0">
            <a:spAutoFit/>
          </a:bodyPr>
          <a:lstStyle/>
          <a:p>
            <a:pPr algn="ctr">
              <a:lnSpc>
                <a:spcPts val="7279"/>
              </a:lnSpc>
            </a:pPr>
            <a:r>
              <a:rPr lang="en-US" sz="5199">
                <a:solidFill>
                  <a:srgbClr val="000000"/>
                </a:solidFill>
                <a:latin typeface="Times New Roman"/>
                <a:ea typeface="Times New Roman"/>
                <a:cs typeface="Times New Roman"/>
                <a:sym typeface="Times New Roman"/>
              </a:rPr>
              <a:t>4.Repository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4F3E2E"/>
        </a:solidFill>
      </p:bgPr>
    </p:bg>
    <p:spTree>
      <p:nvGrpSpPr>
        <p:cNvPr id="1" name=""/>
        <p:cNvGrpSpPr/>
        <p:nvPr/>
      </p:nvGrpSpPr>
      <p:grpSpPr>
        <a:xfrm>
          <a:off x="0" y="0"/>
          <a:ext cx="0" cy="0"/>
          <a:chOff x="0" y="0"/>
          <a:chExt cx="0" cy="0"/>
        </a:xfrm>
      </p:grpSpPr>
      <p:sp>
        <p:nvSpPr>
          <p:cNvPr name="Freeform 2" id="2"/>
          <p:cNvSpPr/>
          <p:nvPr/>
        </p:nvSpPr>
        <p:spPr>
          <a:xfrm flipH="false" flipV="false" rot="0">
            <a:off x="10515679" y="4486987"/>
            <a:ext cx="6743621" cy="5611202"/>
          </a:xfrm>
          <a:custGeom>
            <a:avLst/>
            <a:gdLst/>
            <a:ahLst/>
            <a:cxnLst/>
            <a:rect r="r" b="b" t="t" l="l"/>
            <a:pathLst>
              <a:path h="5611202" w="6743621">
                <a:moveTo>
                  <a:pt x="0" y="0"/>
                </a:moveTo>
                <a:lnTo>
                  <a:pt x="6743621" y="0"/>
                </a:lnTo>
                <a:lnTo>
                  <a:pt x="6743621" y="5611202"/>
                </a:lnTo>
                <a:lnTo>
                  <a:pt x="0" y="5611202"/>
                </a:lnTo>
                <a:lnTo>
                  <a:pt x="0" y="0"/>
                </a:lnTo>
                <a:close/>
              </a:path>
            </a:pathLst>
          </a:custGeom>
          <a:blipFill>
            <a:blip r:embed="rId2"/>
            <a:stretch>
              <a:fillRect l="0" t="0" r="0" b="0"/>
            </a:stretch>
          </a:blipFill>
        </p:spPr>
      </p:sp>
      <p:sp>
        <p:nvSpPr>
          <p:cNvPr name="Freeform 3" id="3"/>
          <p:cNvSpPr/>
          <p:nvPr/>
        </p:nvSpPr>
        <p:spPr>
          <a:xfrm flipH="false" flipV="false" rot="0">
            <a:off x="9744682" y="458357"/>
            <a:ext cx="7723643" cy="4490490"/>
          </a:xfrm>
          <a:custGeom>
            <a:avLst/>
            <a:gdLst/>
            <a:ahLst/>
            <a:cxnLst/>
            <a:rect r="r" b="b" t="t" l="l"/>
            <a:pathLst>
              <a:path h="4490490" w="7723643">
                <a:moveTo>
                  <a:pt x="0" y="0"/>
                </a:moveTo>
                <a:lnTo>
                  <a:pt x="7723644" y="0"/>
                </a:lnTo>
                <a:lnTo>
                  <a:pt x="7723644" y="4490490"/>
                </a:lnTo>
                <a:lnTo>
                  <a:pt x="0" y="4490490"/>
                </a:lnTo>
                <a:lnTo>
                  <a:pt x="0" y="0"/>
                </a:lnTo>
                <a:close/>
              </a:path>
            </a:pathLst>
          </a:custGeom>
          <a:blipFill>
            <a:blip r:embed="rId3"/>
            <a:stretch>
              <a:fillRect l="0" t="0" r="0" b="0"/>
            </a:stretch>
          </a:blipFill>
        </p:spPr>
      </p:sp>
      <p:sp>
        <p:nvSpPr>
          <p:cNvPr name="Freeform 4" id="4"/>
          <p:cNvSpPr/>
          <p:nvPr/>
        </p:nvSpPr>
        <p:spPr>
          <a:xfrm flipH="false" flipV="false" rot="0">
            <a:off x="646733" y="1639173"/>
            <a:ext cx="7402456" cy="6000011"/>
          </a:xfrm>
          <a:custGeom>
            <a:avLst/>
            <a:gdLst/>
            <a:ahLst/>
            <a:cxnLst/>
            <a:rect r="r" b="b" t="t" l="l"/>
            <a:pathLst>
              <a:path h="6000011" w="7402456">
                <a:moveTo>
                  <a:pt x="0" y="0"/>
                </a:moveTo>
                <a:lnTo>
                  <a:pt x="7402456" y="0"/>
                </a:lnTo>
                <a:lnTo>
                  <a:pt x="7402456" y="6000011"/>
                </a:lnTo>
                <a:lnTo>
                  <a:pt x="0" y="6000011"/>
                </a:lnTo>
                <a:lnTo>
                  <a:pt x="0" y="0"/>
                </a:lnTo>
                <a:close/>
              </a:path>
            </a:pathLst>
          </a:custGeom>
          <a:blipFill>
            <a:blip r:embed="rId4"/>
            <a:stretch>
              <a:fillRect l="0" t="-4977" r="0" b="-4977"/>
            </a:stretch>
          </a:blipFill>
        </p:spPr>
      </p:sp>
      <p:sp>
        <p:nvSpPr>
          <p:cNvPr name="TextBox 5" id="5"/>
          <p:cNvSpPr txBox="true"/>
          <p:nvPr/>
        </p:nvSpPr>
        <p:spPr>
          <a:xfrm rot="0">
            <a:off x="4347961" y="363107"/>
            <a:ext cx="4252436"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ScreenShots</a:t>
            </a:r>
            <a:r>
              <a:rPr lang="en-US" sz="5199" b="true">
                <a:solidFill>
                  <a:srgbClr val="FFD3DB"/>
                </a:solidFill>
                <a:latin typeface="Canva Sans Bold"/>
                <a:ea typeface="Canva Sans Bold"/>
                <a:cs typeface="Canva Sans Bold"/>
                <a:sym typeface="Canva Sans Bold"/>
              </a:rPr>
              <a:t>:</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316" y="0"/>
            <a:ext cx="18298316" cy="3893829"/>
            <a:chOff x="0" y="0"/>
            <a:chExt cx="4819310" cy="1025535"/>
          </a:xfrm>
        </p:grpSpPr>
        <p:sp>
          <p:nvSpPr>
            <p:cNvPr name="Freeform 3" id="3"/>
            <p:cNvSpPr/>
            <p:nvPr/>
          </p:nvSpPr>
          <p:spPr>
            <a:xfrm flipH="false" flipV="false" rot="0">
              <a:off x="0" y="0"/>
              <a:ext cx="4819310" cy="1025535"/>
            </a:xfrm>
            <a:custGeom>
              <a:avLst/>
              <a:gdLst/>
              <a:ahLst/>
              <a:cxnLst/>
              <a:rect r="r" b="b" t="t" l="l"/>
              <a:pathLst>
                <a:path h="1025535" w="4819310">
                  <a:moveTo>
                    <a:pt x="0" y="0"/>
                  </a:moveTo>
                  <a:lnTo>
                    <a:pt x="4819310" y="0"/>
                  </a:lnTo>
                  <a:lnTo>
                    <a:pt x="4819310" y="1025535"/>
                  </a:lnTo>
                  <a:lnTo>
                    <a:pt x="0" y="1025535"/>
                  </a:lnTo>
                  <a:close/>
                </a:path>
              </a:pathLst>
            </a:custGeom>
            <a:solidFill>
              <a:srgbClr val="4F3E2E"/>
            </a:solidFill>
          </p:spPr>
        </p:sp>
        <p:sp>
          <p:nvSpPr>
            <p:cNvPr name="TextBox 4" id="4"/>
            <p:cNvSpPr txBox="true"/>
            <p:nvPr/>
          </p:nvSpPr>
          <p:spPr>
            <a:xfrm>
              <a:off x="0" y="-57150"/>
              <a:ext cx="4819310" cy="1082685"/>
            </a:xfrm>
            <a:prstGeom prst="rect">
              <a:avLst/>
            </a:prstGeom>
          </p:spPr>
          <p:txBody>
            <a:bodyPr anchor="ctr" rtlCol="false" tIns="50800" lIns="50800" bIns="50800" rIns="50800"/>
            <a:lstStyle/>
            <a:p>
              <a:pPr algn="ctr">
                <a:lnSpc>
                  <a:spcPts val="3150"/>
                </a:lnSpc>
              </a:pPr>
            </a:p>
          </p:txBody>
        </p:sp>
      </p:grpSp>
      <p:sp>
        <p:nvSpPr>
          <p:cNvPr name="TextBox 5" id="5"/>
          <p:cNvSpPr txBox="true"/>
          <p:nvPr/>
        </p:nvSpPr>
        <p:spPr>
          <a:xfrm rot="0">
            <a:off x="3063084" y="2019826"/>
            <a:ext cx="11811692" cy="1483334"/>
          </a:xfrm>
          <a:prstGeom prst="rect">
            <a:avLst/>
          </a:prstGeom>
        </p:spPr>
        <p:txBody>
          <a:bodyPr anchor="t" rtlCol="false" tIns="0" lIns="0" bIns="0" rIns="0">
            <a:spAutoFit/>
          </a:bodyPr>
          <a:lstStyle/>
          <a:p>
            <a:pPr algn="ctr" marL="0" indent="0" lvl="0">
              <a:lnSpc>
                <a:spcPts val="10669"/>
              </a:lnSpc>
              <a:spcBef>
                <a:spcPct val="0"/>
              </a:spcBef>
            </a:pPr>
            <a:r>
              <a:rPr lang="en-US" b="true" sz="10999">
                <a:solidFill>
                  <a:srgbClr val="FFFFFF"/>
                </a:solidFill>
                <a:latin typeface="Times New Roman Bold"/>
                <a:ea typeface="Times New Roman Bold"/>
                <a:cs typeface="Times New Roman Bold"/>
                <a:sym typeface="Times New Roman Bold"/>
              </a:rPr>
              <a:t>Conclusion:</a:t>
            </a:r>
          </a:p>
        </p:txBody>
      </p:sp>
      <p:grpSp>
        <p:nvGrpSpPr>
          <p:cNvPr name="Group 6" id="6"/>
          <p:cNvGrpSpPr/>
          <p:nvPr/>
        </p:nvGrpSpPr>
        <p:grpSpPr>
          <a:xfrm rot="0">
            <a:off x="-10316" y="0"/>
            <a:ext cx="1536700" cy="10287000"/>
            <a:chOff x="0" y="0"/>
            <a:chExt cx="404728" cy="2709333"/>
          </a:xfrm>
        </p:grpSpPr>
        <p:sp>
          <p:nvSpPr>
            <p:cNvPr name="Freeform 7" id="7"/>
            <p:cNvSpPr/>
            <p:nvPr/>
          </p:nvSpPr>
          <p:spPr>
            <a:xfrm flipH="false" flipV="false" rot="0">
              <a:off x="0" y="0"/>
              <a:ext cx="404728" cy="2709333"/>
            </a:xfrm>
            <a:custGeom>
              <a:avLst/>
              <a:gdLst/>
              <a:ahLst/>
              <a:cxnLst/>
              <a:rect r="r" b="b" t="t" l="l"/>
              <a:pathLst>
                <a:path h="2709333" w="404728">
                  <a:moveTo>
                    <a:pt x="0" y="0"/>
                  </a:moveTo>
                  <a:lnTo>
                    <a:pt x="404728" y="0"/>
                  </a:lnTo>
                  <a:lnTo>
                    <a:pt x="404728" y="2709333"/>
                  </a:lnTo>
                  <a:lnTo>
                    <a:pt x="0" y="2709333"/>
                  </a:lnTo>
                  <a:close/>
                </a:path>
              </a:pathLst>
            </a:custGeom>
            <a:solidFill>
              <a:srgbClr val="B4ABA3"/>
            </a:solidFill>
          </p:spPr>
        </p:sp>
        <p:sp>
          <p:nvSpPr>
            <p:cNvPr name="TextBox 8" id="8"/>
            <p:cNvSpPr txBox="true"/>
            <p:nvPr/>
          </p:nvSpPr>
          <p:spPr>
            <a:xfrm>
              <a:off x="0" y="-57150"/>
              <a:ext cx="404728" cy="2766483"/>
            </a:xfrm>
            <a:prstGeom prst="rect">
              <a:avLst/>
            </a:prstGeom>
          </p:spPr>
          <p:txBody>
            <a:bodyPr anchor="ctr" rtlCol="false" tIns="50800" lIns="50800" bIns="50800" rIns="50800"/>
            <a:lstStyle/>
            <a:p>
              <a:pPr algn="ctr">
                <a:lnSpc>
                  <a:spcPts val="3150"/>
                </a:lnSpc>
              </a:pPr>
            </a:p>
          </p:txBody>
        </p:sp>
      </p:gr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22</a:t>
            </a:r>
          </a:p>
        </p:txBody>
      </p:sp>
      <p:sp>
        <p:nvSpPr>
          <p:cNvPr name="TextBox 10" id="10"/>
          <p:cNvSpPr txBox="true"/>
          <p:nvPr/>
        </p:nvSpPr>
        <p:spPr>
          <a:xfrm rot="0">
            <a:off x="1838400" y="4299261"/>
            <a:ext cx="16230600" cy="4959039"/>
          </a:xfrm>
          <a:prstGeom prst="rect">
            <a:avLst/>
          </a:prstGeom>
        </p:spPr>
        <p:txBody>
          <a:bodyPr anchor="t" rtlCol="false" tIns="0" lIns="0" bIns="0" rIns="0">
            <a:spAutoFit/>
          </a:bodyPr>
          <a:lstStyle/>
          <a:p>
            <a:pPr algn="l">
              <a:lnSpc>
                <a:spcPts val="4917"/>
              </a:lnSpc>
              <a:spcBef>
                <a:spcPct val="0"/>
              </a:spcBef>
            </a:pPr>
            <a:r>
              <a:rPr lang="en-US" sz="3512">
                <a:solidFill>
                  <a:srgbClr val="000000"/>
                </a:solidFill>
                <a:latin typeface="Times New Roman"/>
                <a:ea typeface="Times New Roman"/>
                <a:cs typeface="Times New Roman"/>
                <a:sym typeface="Times New Roman"/>
              </a:rPr>
              <a:t>The Authentication Module is a very important part of the system because it makes sure that only the correct users can access the application. It allows users to register safely by protecting their passwords before saving them in the database. During login, the system checks the username and password and then gives a secure token for safe access. If a user forgets the password, the system helps reset it through email in a secure way without showing any sensitive information. The module is designed in a clear and organized structure, which makes it easy to manage and maintain. Overall, it provides strong security and forms the base for a safe and reliable application.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4F3E2E"/>
        </a:solidFill>
      </p:bgPr>
    </p:bg>
    <p:spTree>
      <p:nvGrpSpPr>
        <p:cNvPr id="1" name=""/>
        <p:cNvGrpSpPr/>
        <p:nvPr/>
      </p:nvGrpSpPr>
      <p:grpSpPr>
        <a:xfrm>
          <a:off x="0" y="0"/>
          <a:ext cx="0" cy="0"/>
          <a:chOff x="0" y="0"/>
          <a:chExt cx="0" cy="0"/>
        </a:xfrm>
      </p:grpSpPr>
      <p:grpSp>
        <p:nvGrpSpPr>
          <p:cNvPr name="Group 2" id="2"/>
          <p:cNvGrpSpPr/>
          <p:nvPr/>
        </p:nvGrpSpPr>
        <p:grpSpPr>
          <a:xfrm rot="0">
            <a:off x="10044584" y="0"/>
            <a:ext cx="8340769" cy="10287000"/>
            <a:chOff x="0" y="0"/>
            <a:chExt cx="11121025" cy="13716000"/>
          </a:xfrm>
        </p:grpSpPr>
        <p:pic>
          <p:nvPicPr>
            <p:cNvPr name="Picture 3" id="3"/>
            <p:cNvPicPr>
              <a:picLocks noChangeAspect="true"/>
            </p:cNvPicPr>
            <p:nvPr/>
          </p:nvPicPr>
          <p:blipFill>
            <a:blip r:embed="rId2"/>
            <a:srcRect l="0" t="8914" r="0" b="8914"/>
            <a:stretch>
              <a:fillRect/>
            </a:stretch>
          </p:blipFill>
          <p:spPr>
            <a:xfrm flipH="false" flipV="false">
              <a:off x="0" y="0"/>
              <a:ext cx="11121025" cy="13716000"/>
            </a:xfrm>
            <a:prstGeom prst="rect">
              <a:avLst/>
            </a:prstGeom>
          </p:spPr>
        </p:pic>
      </p:grpSp>
      <p:sp>
        <p:nvSpPr>
          <p:cNvPr name="TextBox 4" id="4"/>
          <p:cNvSpPr txBox="true"/>
          <p:nvPr/>
        </p:nvSpPr>
        <p:spPr>
          <a:xfrm rot="0">
            <a:off x="240722" y="3001027"/>
            <a:ext cx="8752084" cy="1609725"/>
          </a:xfrm>
          <a:prstGeom prst="rect">
            <a:avLst/>
          </a:prstGeom>
        </p:spPr>
        <p:txBody>
          <a:bodyPr anchor="t" rtlCol="false" tIns="0" lIns="0" bIns="0" rIns="0">
            <a:spAutoFit/>
          </a:bodyPr>
          <a:lstStyle/>
          <a:p>
            <a:pPr algn="l" marL="0" indent="0" lvl="0">
              <a:lnSpc>
                <a:spcPts val="12300"/>
              </a:lnSpc>
            </a:pPr>
            <a:r>
              <a:rPr lang="en-US" b="true" sz="10250">
                <a:solidFill>
                  <a:srgbClr val="FFFFFF"/>
                </a:solidFill>
                <a:latin typeface="Times New Roman Bold"/>
                <a:ea typeface="Times New Roman Bold"/>
                <a:cs typeface="Times New Roman Bold"/>
                <a:sym typeface="Times New Roman Bold"/>
              </a:rPr>
              <a:t>THANK YOU!</a:t>
            </a:r>
          </a:p>
        </p:txBody>
      </p:sp>
      <p:sp>
        <p:nvSpPr>
          <p:cNvPr name="TextBox 5" id="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D3DB"/>
                </a:solidFill>
                <a:latin typeface="Canva Sans"/>
                <a:ea typeface="Canva Sans"/>
                <a:cs typeface="Canva Sans"/>
                <a:sym typeface="Canva Sans"/>
              </a:rPr>
              <a:t>23</a:t>
            </a:r>
          </a:p>
        </p:txBody>
      </p:sp>
      <p:sp>
        <p:nvSpPr>
          <p:cNvPr name="TextBox 6" id="6"/>
          <p:cNvSpPr txBox="true"/>
          <p:nvPr/>
        </p:nvSpPr>
        <p:spPr>
          <a:xfrm rot="0">
            <a:off x="240722" y="4991100"/>
            <a:ext cx="7852367" cy="1041599"/>
          </a:xfrm>
          <a:prstGeom prst="rect">
            <a:avLst/>
          </a:prstGeom>
        </p:spPr>
        <p:txBody>
          <a:bodyPr anchor="t" rtlCol="false" tIns="0" lIns="0" bIns="0" rIns="0">
            <a:spAutoFit/>
          </a:bodyPr>
          <a:lstStyle/>
          <a:p>
            <a:pPr algn="ctr">
              <a:lnSpc>
                <a:spcPts val="8202"/>
              </a:lnSpc>
              <a:spcBef>
                <a:spcPct val="0"/>
              </a:spcBef>
            </a:pPr>
            <a:r>
              <a:rPr lang="en-US" sz="5858">
                <a:solidFill>
                  <a:srgbClr val="FFFFFF"/>
                </a:solidFill>
                <a:latin typeface="Times New Roman"/>
                <a:ea typeface="Times New Roman"/>
                <a:cs typeface="Times New Roman"/>
                <a:sym typeface="Times New Roman"/>
              </a:rPr>
              <a:t>Presented by : Sasank Ega</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4F3E2E"/>
        </a:solidFill>
      </p:bgPr>
    </p:bg>
    <p:spTree>
      <p:nvGrpSpPr>
        <p:cNvPr id="1" name=""/>
        <p:cNvGrpSpPr/>
        <p:nvPr/>
      </p:nvGrpSpPr>
      <p:grpSpPr>
        <a:xfrm>
          <a:off x="0" y="0"/>
          <a:ext cx="0" cy="0"/>
          <a:chOff x="0" y="0"/>
          <a:chExt cx="0" cy="0"/>
        </a:xfrm>
      </p:grpSpPr>
      <p:sp>
        <p:nvSpPr>
          <p:cNvPr name="TextBox 2" id="2"/>
          <p:cNvSpPr txBox="true"/>
          <p:nvPr/>
        </p:nvSpPr>
        <p:spPr>
          <a:xfrm rot="0">
            <a:off x="0" y="-49984"/>
            <a:ext cx="18069162" cy="1623694"/>
          </a:xfrm>
          <a:prstGeom prst="rect">
            <a:avLst/>
          </a:prstGeom>
        </p:spPr>
        <p:txBody>
          <a:bodyPr anchor="t" rtlCol="false" tIns="0" lIns="0" bIns="0" rIns="0">
            <a:spAutoFit/>
          </a:bodyPr>
          <a:lstStyle/>
          <a:p>
            <a:pPr algn="ctr">
              <a:lnSpc>
                <a:spcPts val="12880"/>
              </a:lnSpc>
            </a:pPr>
            <a:r>
              <a:rPr lang="en-US" sz="9200">
                <a:solidFill>
                  <a:srgbClr val="FFFFFF"/>
                </a:solidFill>
                <a:latin typeface="Times New Roman"/>
                <a:ea typeface="Times New Roman"/>
                <a:cs typeface="Times New Roman"/>
                <a:sym typeface="Times New Roman"/>
              </a:rPr>
              <a:t>Aim and Uses of the System</a:t>
            </a:r>
          </a:p>
        </p:txBody>
      </p:sp>
      <p:sp>
        <p:nvSpPr>
          <p:cNvPr name="TextBox 3" id="3"/>
          <p:cNvSpPr txBox="true"/>
          <p:nvPr/>
        </p:nvSpPr>
        <p:spPr>
          <a:xfrm rot="0">
            <a:off x="756593" y="1659411"/>
            <a:ext cx="16502707" cy="1854201"/>
          </a:xfrm>
          <a:prstGeom prst="rect">
            <a:avLst/>
          </a:prstGeom>
        </p:spPr>
        <p:txBody>
          <a:bodyPr anchor="t" rtlCol="false" tIns="0" lIns="0" bIns="0" rIns="0">
            <a:spAutoFit/>
          </a:bodyPr>
          <a:lstStyle/>
          <a:p>
            <a:pPr algn="l">
              <a:lnSpc>
                <a:spcPts val="4899"/>
              </a:lnSpc>
            </a:pPr>
            <a:r>
              <a:rPr lang="en-US" sz="3499" b="true">
                <a:solidFill>
                  <a:srgbClr val="FFFFFF"/>
                </a:solidFill>
                <a:latin typeface="Times New Roman Bold"/>
                <a:ea typeface="Times New Roman Bold"/>
                <a:cs typeface="Times New Roman Bold"/>
                <a:sym typeface="Times New Roman Bold"/>
              </a:rPr>
              <a:t>Aim:  </a:t>
            </a:r>
            <a:r>
              <a:rPr lang="en-US" sz="3499">
                <a:solidFill>
                  <a:srgbClr val="FFFFFF"/>
                </a:solidFill>
                <a:latin typeface="Times New Roman"/>
                <a:ea typeface="Times New Roman"/>
                <a:cs typeface="Times New Roman"/>
                <a:sym typeface="Times New Roman"/>
              </a:rPr>
              <a:t>This project aims to create a system that intelligently manages inventory,      optimizing stock levels, reducing waste, and improving overall efficiency   through automation and data-driven insights.     </a:t>
            </a:r>
            <a:r>
              <a:rPr lang="en-US" sz="3499" b="true">
                <a:solidFill>
                  <a:srgbClr val="FFFFFF"/>
                </a:solidFill>
                <a:latin typeface="Times New Roman Bold"/>
                <a:ea typeface="Times New Roman Bold"/>
                <a:cs typeface="Times New Roman Bold"/>
                <a:sym typeface="Times New Roman Bold"/>
              </a:rPr>
              <a:t>                                                     </a:t>
            </a:r>
          </a:p>
        </p:txBody>
      </p:sp>
      <p:sp>
        <p:nvSpPr>
          <p:cNvPr name="TextBox 4" id="4"/>
          <p:cNvSpPr txBox="true"/>
          <p:nvPr/>
        </p:nvSpPr>
        <p:spPr>
          <a:xfrm rot="0">
            <a:off x="756593" y="4358137"/>
            <a:ext cx="16774814" cy="893684"/>
          </a:xfrm>
          <a:prstGeom prst="rect">
            <a:avLst/>
          </a:prstGeom>
        </p:spPr>
        <p:txBody>
          <a:bodyPr anchor="t" rtlCol="false" tIns="0" lIns="0" bIns="0" rIns="0">
            <a:spAutoFit/>
          </a:bodyPr>
          <a:lstStyle/>
          <a:p>
            <a:pPr algn="l">
              <a:lnSpc>
                <a:spcPts val="3420"/>
              </a:lnSpc>
            </a:pPr>
            <a:r>
              <a:rPr lang="en-US" sz="3026" spc="187" b="true">
                <a:solidFill>
                  <a:srgbClr val="FFFFFF"/>
                </a:solidFill>
                <a:latin typeface="Times New Roman Bold"/>
                <a:ea typeface="Times New Roman Bold"/>
                <a:cs typeface="Times New Roman Bold"/>
                <a:sym typeface="Times New Roman Bold"/>
              </a:rPr>
              <a:t>1.Optimized Stock Levels:</a:t>
            </a:r>
            <a:r>
              <a:rPr lang="en-US" sz="3026" spc="187">
                <a:solidFill>
                  <a:srgbClr val="FFFFFF"/>
                </a:solidFill>
                <a:latin typeface="Times New Roman"/>
                <a:ea typeface="Times New Roman"/>
                <a:cs typeface="Times New Roman"/>
                <a:sym typeface="Times New Roman"/>
              </a:rPr>
              <a:t> Prevents overstocking and stockouts, minimizing holding costs and lost sales.</a:t>
            </a:r>
          </a:p>
        </p:txBody>
      </p:sp>
      <p:sp>
        <p:nvSpPr>
          <p:cNvPr name="TextBox 5" id="5"/>
          <p:cNvSpPr txBox="true"/>
          <p:nvPr/>
        </p:nvSpPr>
        <p:spPr>
          <a:xfrm rot="0">
            <a:off x="756593" y="5166097"/>
            <a:ext cx="16502707" cy="1181660"/>
          </a:xfrm>
          <a:prstGeom prst="rect">
            <a:avLst/>
          </a:prstGeom>
        </p:spPr>
        <p:txBody>
          <a:bodyPr anchor="t" rtlCol="false" tIns="0" lIns="0" bIns="0" rIns="0">
            <a:spAutoFit/>
          </a:bodyPr>
          <a:lstStyle/>
          <a:p>
            <a:pPr algn="l">
              <a:lnSpc>
                <a:spcPts val="4694"/>
              </a:lnSpc>
            </a:pPr>
            <a:r>
              <a:rPr lang="en-US" sz="3352" b="true">
                <a:solidFill>
                  <a:srgbClr val="FFFFFF"/>
                </a:solidFill>
                <a:latin typeface="Times New Roman Bold"/>
                <a:ea typeface="Times New Roman Bold"/>
                <a:cs typeface="Times New Roman Bold"/>
                <a:sym typeface="Times New Roman Bold"/>
              </a:rPr>
              <a:t>2.Automated Ordering</a:t>
            </a:r>
            <a:r>
              <a:rPr lang="en-US" sz="3352">
                <a:solidFill>
                  <a:srgbClr val="FFFFFF"/>
                </a:solidFill>
                <a:latin typeface="Times New Roman"/>
                <a:ea typeface="Times New Roman"/>
                <a:cs typeface="Times New Roman"/>
                <a:sym typeface="Times New Roman"/>
              </a:rPr>
              <a:t>: Automatically generates purchase orders when stock levels fall below predefined thresholds.</a:t>
            </a:r>
          </a:p>
        </p:txBody>
      </p:sp>
      <p:sp>
        <p:nvSpPr>
          <p:cNvPr name="TextBox 6" id="6"/>
          <p:cNvSpPr txBox="true"/>
          <p:nvPr/>
        </p:nvSpPr>
        <p:spPr>
          <a:xfrm rot="0">
            <a:off x="756593" y="6262032"/>
            <a:ext cx="16940383" cy="3392886"/>
          </a:xfrm>
          <a:prstGeom prst="rect">
            <a:avLst/>
          </a:prstGeom>
        </p:spPr>
        <p:txBody>
          <a:bodyPr anchor="t" rtlCol="false" tIns="0" lIns="0" bIns="0" rIns="0">
            <a:spAutoFit/>
          </a:bodyPr>
          <a:lstStyle/>
          <a:p>
            <a:pPr algn="l">
              <a:lnSpc>
                <a:spcPts val="4685"/>
              </a:lnSpc>
            </a:pPr>
            <a:r>
              <a:rPr lang="en-US" sz="3346" b="true">
                <a:solidFill>
                  <a:srgbClr val="FFFFFF"/>
                </a:solidFill>
                <a:latin typeface="Times New Roman Bold"/>
                <a:ea typeface="Times New Roman Bold"/>
                <a:cs typeface="Times New Roman Bold"/>
                <a:sym typeface="Times New Roman Bold"/>
              </a:rPr>
              <a:t>3.Real-time Visibility:</a:t>
            </a:r>
            <a:r>
              <a:rPr lang="en-US" sz="3346">
                <a:solidFill>
                  <a:srgbClr val="FFFFFF"/>
                </a:solidFill>
                <a:latin typeface="Times New Roman"/>
                <a:ea typeface="Times New Roman"/>
                <a:cs typeface="Times New Roman"/>
                <a:sym typeface="Times New Roman"/>
              </a:rPr>
              <a:t> Provides a clear, up-to-date view of inventory levels across all locations.</a:t>
            </a:r>
          </a:p>
          <a:p>
            <a:pPr algn="l">
              <a:lnSpc>
                <a:spcPts val="4405"/>
              </a:lnSpc>
            </a:pPr>
            <a:r>
              <a:rPr lang="en-US" sz="3146" b="true">
                <a:solidFill>
                  <a:srgbClr val="FFFFFF"/>
                </a:solidFill>
                <a:latin typeface="Times New Roman Bold"/>
                <a:ea typeface="Times New Roman Bold"/>
                <a:cs typeface="Times New Roman Bold"/>
                <a:sym typeface="Times New Roman Bold"/>
              </a:rPr>
              <a:t>4.</a:t>
            </a:r>
            <a:r>
              <a:rPr lang="en-US" sz="3146" b="true">
                <a:solidFill>
                  <a:srgbClr val="FFFFFF"/>
                </a:solidFill>
                <a:latin typeface="Times New Roman Bold"/>
                <a:ea typeface="Times New Roman Bold"/>
                <a:cs typeface="Times New Roman Bold"/>
                <a:sym typeface="Times New Roman Bold"/>
              </a:rPr>
              <a:t>Demand Forecasting:</a:t>
            </a:r>
            <a:r>
              <a:rPr lang="en-US" sz="3146">
                <a:solidFill>
                  <a:srgbClr val="FFFFFF"/>
                </a:solidFill>
                <a:latin typeface="Times New Roman"/>
                <a:ea typeface="Times New Roman"/>
                <a:cs typeface="Times New Roman"/>
                <a:sym typeface="Times New Roman"/>
              </a:rPr>
              <a:t> Predicts future demand based on historical data, seasonality, and other factors.</a:t>
            </a:r>
          </a:p>
          <a:p>
            <a:pPr algn="l">
              <a:lnSpc>
                <a:spcPts val="4545"/>
              </a:lnSpc>
            </a:pPr>
            <a:r>
              <a:rPr lang="en-US" sz="3246" b="true">
                <a:solidFill>
                  <a:srgbClr val="FFFFFF"/>
                </a:solidFill>
                <a:latin typeface="Times New Roman Bold"/>
                <a:ea typeface="Times New Roman Bold"/>
                <a:cs typeface="Times New Roman Bold"/>
                <a:sym typeface="Times New Roman Bold"/>
              </a:rPr>
              <a:t>5.</a:t>
            </a:r>
            <a:r>
              <a:rPr lang="en-US" sz="3246" b="true">
                <a:solidFill>
                  <a:srgbClr val="FFFFFF"/>
                </a:solidFill>
                <a:latin typeface="Times New Roman Bold"/>
                <a:ea typeface="Times New Roman Bold"/>
                <a:cs typeface="Times New Roman Bold"/>
                <a:sym typeface="Times New Roman Bold"/>
              </a:rPr>
              <a:t>Reduced Waste:</a:t>
            </a:r>
            <a:r>
              <a:rPr lang="en-US" sz="3246">
                <a:solidFill>
                  <a:srgbClr val="FFFFFF"/>
                </a:solidFill>
                <a:latin typeface="Times New Roman"/>
                <a:ea typeface="Times New Roman"/>
                <a:cs typeface="Times New Roman"/>
                <a:sym typeface="Times New Roman"/>
              </a:rPr>
              <a:t> Minimizes spoilage, obsolescence, and other forms of inventory loss.</a:t>
            </a:r>
          </a:p>
          <a:p>
            <a:pPr algn="l">
              <a:lnSpc>
                <a:spcPts val="4405"/>
              </a:lnSpc>
            </a:pPr>
            <a:r>
              <a:rPr lang="en-US" sz="3146" b="true">
                <a:solidFill>
                  <a:srgbClr val="FFFFFF"/>
                </a:solidFill>
                <a:latin typeface="Times New Roman Bold"/>
                <a:ea typeface="Times New Roman Bold"/>
                <a:cs typeface="Times New Roman Bold"/>
                <a:sym typeface="Times New Roman Bold"/>
              </a:rPr>
              <a:t>6.</a:t>
            </a:r>
            <a:r>
              <a:rPr lang="en-US" sz="3146" b="true">
                <a:solidFill>
                  <a:srgbClr val="FFFFFF"/>
                </a:solidFill>
                <a:latin typeface="Times New Roman Bold"/>
                <a:ea typeface="Times New Roman Bold"/>
                <a:cs typeface="Times New Roman Bold"/>
                <a:sym typeface="Times New Roman Bold"/>
              </a:rPr>
              <a:t>Improved Efficiency:</a:t>
            </a:r>
            <a:r>
              <a:rPr lang="en-US" sz="3146">
                <a:solidFill>
                  <a:srgbClr val="FFFFFF"/>
                </a:solidFill>
                <a:latin typeface="Times New Roman"/>
                <a:ea typeface="Times New Roman"/>
                <a:cs typeface="Times New Roman"/>
                <a:sym typeface="Times New Roman"/>
              </a:rPr>
              <a:t> Streamlines inventory management processes, freeing up staff time for other tasks</a:t>
            </a:r>
          </a:p>
          <a:p>
            <a:pPr algn="l">
              <a:lnSpc>
                <a:spcPts val="4545"/>
              </a:lnSpc>
              <a:spcBef>
                <a:spcPct val="0"/>
              </a:spcBef>
            </a:pPr>
            <a:r>
              <a:rPr lang="en-US" b="true" sz="3246">
                <a:solidFill>
                  <a:srgbClr val="FFFFFF"/>
                </a:solidFill>
                <a:latin typeface="Times New Roman Bold"/>
                <a:ea typeface="Times New Roman Bold"/>
                <a:cs typeface="Times New Roman Bold"/>
                <a:sym typeface="Times New Roman Bold"/>
              </a:rPr>
              <a:t>7.</a:t>
            </a:r>
            <a:r>
              <a:rPr lang="en-US" b="true" sz="3246">
                <a:solidFill>
                  <a:srgbClr val="FFFFFF"/>
                </a:solidFill>
                <a:latin typeface="Times New Roman Bold"/>
                <a:ea typeface="Times New Roman Bold"/>
                <a:cs typeface="Times New Roman Bold"/>
                <a:sym typeface="Times New Roman Bold"/>
              </a:rPr>
              <a:t>Reduces Human Errors :</a:t>
            </a:r>
            <a:r>
              <a:rPr lang="en-US" sz="3246">
                <a:solidFill>
                  <a:srgbClr val="FFFFFF"/>
                </a:solidFill>
                <a:latin typeface="Times New Roman"/>
                <a:ea typeface="Times New Roman"/>
                <a:cs typeface="Times New Roman"/>
                <a:sym typeface="Times New Roman"/>
              </a:rPr>
              <a:t> human errors </a:t>
            </a:r>
          </a:p>
        </p:txBody>
      </p:sp>
      <p:sp>
        <p:nvSpPr>
          <p:cNvPr name="TextBox 7" id="7"/>
          <p:cNvSpPr txBox="true"/>
          <p:nvPr/>
        </p:nvSpPr>
        <p:spPr>
          <a:xfrm rot="0">
            <a:off x="362685" y="3394854"/>
            <a:ext cx="224249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Uses:</a:t>
            </a:r>
          </a:p>
        </p:txBody>
      </p:sp>
      <p:sp>
        <p:nvSpPr>
          <p:cNvPr name="TextBox 8" id="8"/>
          <p:cNvSpPr txBox="true"/>
          <p:nvPr/>
        </p:nvSpPr>
        <p:spPr>
          <a:xfrm rot="0">
            <a:off x="756593" y="9654918"/>
            <a:ext cx="12610275" cy="566421"/>
          </a:xfrm>
          <a:prstGeom prst="rect">
            <a:avLst/>
          </a:prstGeom>
        </p:spPr>
        <p:txBody>
          <a:bodyPr anchor="t" rtlCol="false" tIns="0" lIns="0" bIns="0" rIns="0">
            <a:spAutoFit/>
          </a:bodyPr>
          <a:lstStyle/>
          <a:p>
            <a:pPr algn="l">
              <a:lnSpc>
                <a:spcPts val="4479"/>
              </a:lnSpc>
              <a:spcBef>
                <a:spcPct val="0"/>
              </a:spcBef>
            </a:pPr>
            <a:r>
              <a:rPr lang="en-US" b="true" sz="3199">
                <a:solidFill>
                  <a:srgbClr val="FFFFFF"/>
                </a:solidFill>
                <a:latin typeface="Times New Roman Bold"/>
                <a:ea typeface="Times New Roman Bold"/>
                <a:cs typeface="Times New Roman Bold"/>
                <a:sym typeface="Times New Roman Bold"/>
              </a:rPr>
              <a:t>Example : </a:t>
            </a:r>
            <a:r>
              <a:rPr lang="en-US" sz="3199">
                <a:solidFill>
                  <a:srgbClr val="FFFFFF"/>
                </a:solidFill>
                <a:latin typeface="Times New Roman"/>
                <a:ea typeface="Times New Roman"/>
                <a:cs typeface="Times New Roman"/>
                <a:sym typeface="Times New Roman"/>
              </a:rPr>
              <a:t>medical shop /pharma industry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F3E2E"/>
        </a:solidFill>
      </p:bgPr>
    </p:bg>
    <p:spTree>
      <p:nvGrpSpPr>
        <p:cNvPr id="1" name=""/>
        <p:cNvGrpSpPr/>
        <p:nvPr/>
      </p:nvGrpSpPr>
      <p:grpSpPr>
        <a:xfrm>
          <a:off x="0" y="0"/>
          <a:ext cx="0" cy="0"/>
          <a:chOff x="0" y="0"/>
          <a:chExt cx="0" cy="0"/>
        </a:xfrm>
      </p:grpSpPr>
      <p:sp>
        <p:nvSpPr>
          <p:cNvPr name="AutoShape 2" id="2"/>
          <p:cNvSpPr/>
          <p:nvPr/>
        </p:nvSpPr>
        <p:spPr>
          <a:xfrm rot="0">
            <a:off x="16083171" y="0"/>
            <a:ext cx="2204829" cy="1794865"/>
          </a:xfrm>
          <a:prstGeom prst="rect">
            <a:avLst/>
          </a:prstGeom>
          <a:solidFill>
            <a:srgbClr val="CEDEEB"/>
          </a:solidFill>
        </p:spPr>
      </p:sp>
      <p:grpSp>
        <p:nvGrpSpPr>
          <p:cNvPr name="Group 3" id="3"/>
          <p:cNvGrpSpPr/>
          <p:nvPr/>
        </p:nvGrpSpPr>
        <p:grpSpPr>
          <a:xfrm rot="0">
            <a:off x="16698220" y="802271"/>
            <a:ext cx="974732" cy="190323"/>
            <a:chOff x="0" y="0"/>
            <a:chExt cx="2198440" cy="429260"/>
          </a:xfrm>
        </p:grpSpPr>
        <p:sp>
          <p:nvSpPr>
            <p:cNvPr name="Freeform 4" id="4"/>
            <p:cNvSpPr/>
            <p:nvPr/>
          </p:nvSpPr>
          <p:spPr>
            <a:xfrm flipH="false" flipV="false" rot="0">
              <a:off x="0" y="-148"/>
              <a:ext cx="2198440" cy="429408"/>
            </a:xfrm>
            <a:custGeom>
              <a:avLst/>
              <a:gdLst/>
              <a:ahLst/>
              <a:cxnLst/>
              <a:rect r="r" b="b" t="t" l="l"/>
              <a:pathLst>
                <a:path h="429408" w="2198440">
                  <a:moveTo>
                    <a:pt x="2180660" y="183028"/>
                  </a:moveTo>
                  <a:lnTo>
                    <a:pt x="1919040" y="6498"/>
                  </a:lnTo>
                  <a:cubicBezTo>
                    <a:pt x="1901260" y="-4932"/>
                    <a:pt x="1878400" y="-1122"/>
                    <a:pt x="1865700" y="16658"/>
                  </a:cubicBezTo>
                  <a:cubicBezTo>
                    <a:pt x="1854270" y="34438"/>
                    <a:pt x="1858081" y="57298"/>
                    <a:pt x="1875860" y="69998"/>
                  </a:cubicBezTo>
                  <a:lnTo>
                    <a:pt x="2034610" y="176678"/>
                  </a:lnTo>
                  <a:lnTo>
                    <a:pt x="0" y="176678"/>
                  </a:lnTo>
                  <a:lnTo>
                    <a:pt x="0" y="252878"/>
                  </a:lnTo>
                  <a:lnTo>
                    <a:pt x="2034610" y="252878"/>
                  </a:lnTo>
                  <a:lnTo>
                    <a:pt x="1875860" y="359558"/>
                  </a:lnTo>
                  <a:cubicBezTo>
                    <a:pt x="1858081" y="370988"/>
                    <a:pt x="1854270" y="395118"/>
                    <a:pt x="1865701" y="412898"/>
                  </a:cubicBezTo>
                  <a:cubicBezTo>
                    <a:pt x="1873320" y="424328"/>
                    <a:pt x="1884751" y="429408"/>
                    <a:pt x="1897451" y="429408"/>
                  </a:cubicBezTo>
                  <a:cubicBezTo>
                    <a:pt x="1905070" y="429408"/>
                    <a:pt x="1912690" y="426868"/>
                    <a:pt x="1919040" y="423058"/>
                  </a:cubicBezTo>
                  <a:lnTo>
                    <a:pt x="2181931" y="246528"/>
                  </a:lnTo>
                  <a:cubicBezTo>
                    <a:pt x="2192090" y="238908"/>
                    <a:pt x="2198440" y="227478"/>
                    <a:pt x="2198440" y="214778"/>
                  </a:cubicBezTo>
                  <a:cubicBezTo>
                    <a:pt x="2198440" y="202078"/>
                    <a:pt x="2192090" y="190648"/>
                    <a:pt x="2180660" y="183028"/>
                  </a:cubicBezTo>
                  <a:close/>
                </a:path>
              </a:pathLst>
            </a:custGeom>
            <a:solidFill>
              <a:srgbClr val="8C3839"/>
            </a:solidFill>
          </p:spPr>
        </p:sp>
      </p:grpSp>
      <p:sp>
        <p:nvSpPr>
          <p:cNvPr name="Freeform 5" id="5"/>
          <p:cNvSpPr/>
          <p:nvPr/>
        </p:nvSpPr>
        <p:spPr>
          <a:xfrm flipH="false" flipV="false" rot="0">
            <a:off x="628201" y="2095359"/>
            <a:ext cx="6043132" cy="3175391"/>
          </a:xfrm>
          <a:custGeom>
            <a:avLst/>
            <a:gdLst/>
            <a:ahLst/>
            <a:cxnLst/>
            <a:rect r="r" b="b" t="t" l="l"/>
            <a:pathLst>
              <a:path h="3175391" w="6043132">
                <a:moveTo>
                  <a:pt x="0" y="0"/>
                </a:moveTo>
                <a:lnTo>
                  <a:pt x="6043133" y="0"/>
                </a:lnTo>
                <a:lnTo>
                  <a:pt x="6043133" y="3175391"/>
                </a:lnTo>
                <a:lnTo>
                  <a:pt x="0" y="31753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783133"/>
            <a:ext cx="12576897" cy="1265555"/>
          </a:xfrm>
          <a:prstGeom prst="rect">
            <a:avLst/>
          </a:prstGeom>
        </p:spPr>
        <p:txBody>
          <a:bodyPr anchor="t" rtlCol="false" tIns="0" lIns="0" bIns="0" rIns="0">
            <a:spAutoFit/>
          </a:bodyPr>
          <a:lstStyle/>
          <a:p>
            <a:pPr algn="l" marL="0" indent="0" lvl="0">
              <a:lnSpc>
                <a:spcPts val="9879"/>
              </a:lnSpc>
            </a:pPr>
            <a:r>
              <a:rPr lang="en-US" b="true" sz="7599">
                <a:solidFill>
                  <a:srgbClr val="FFFFFF"/>
                </a:solidFill>
                <a:latin typeface="Times New Roman Bold"/>
                <a:ea typeface="Times New Roman Bold"/>
                <a:cs typeface="Times New Roman Bold"/>
                <a:sym typeface="Times New Roman Bold"/>
              </a:rPr>
              <a:t>Problems in Existing System:</a:t>
            </a:r>
          </a:p>
        </p:txBody>
      </p:sp>
      <p:sp>
        <p:nvSpPr>
          <p:cNvPr name="TextBox 7" id="7"/>
          <p:cNvSpPr txBox="true"/>
          <p:nvPr/>
        </p:nvSpPr>
        <p:spPr>
          <a:xfrm rot="0">
            <a:off x="759618" y="2153720"/>
            <a:ext cx="6054203" cy="2789555"/>
          </a:xfrm>
          <a:prstGeom prst="rect">
            <a:avLst/>
          </a:prstGeom>
        </p:spPr>
        <p:txBody>
          <a:bodyPr anchor="t" rtlCol="false" tIns="0" lIns="0" bIns="0" rIns="0">
            <a:spAutoFit/>
          </a:bodyPr>
          <a:lstStyle/>
          <a:p>
            <a:pPr algn="l">
              <a:lnSpc>
                <a:spcPts val="3219"/>
              </a:lnSpc>
            </a:pPr>
            <a:r>
              <a:rPr lang="en-US" sz="2299" b="true">
                <a:solidFill>
                  <a:srgbClr val="000000"/>
                </a:solidFill>
                <a:latin typeface="Canva Sans Bold"/>
                <a:ea typeface="Canva Sans Bold"/>
                <a:cs typeface="Canva Sans Bold"/>
                <a:sym typeface="Canva Sans Bold"/>
              </a:rPr>
              <a:t>Manual Data Entry → High Human Errors</a:t>
            </a:r>
          </a:p>
          <a:p>
            <a:pPr algn="l">
              <a:lnSpc>
                <a:spcPts val="3219"/>
              </a:lnSpc>
            </a:pPr>
            <a:r>
              <a:rPr lang="en-US" sz="2299">
                <a:solidFill>
                  <a:srgbClr val="000000"/>
                </a:solidFill>
                <a:latin typeface="Canva Sans"/>
                <a:ea typeface="Canva Sans"/>
                <a:cs typeface="Canva Sans"/>
                <a:sym typeface="Canva Sans"/>
              </a:rPr>
              <a:t>Traditional systems depend on pen-paper or Excel sheets.</a:t>
            </a:r>
          </a:p>
          <a:p>
            <a:pPr algn="l">
              <a:lnSpc>
                <a:spcPts val="3219"/>
              </a:lnSpc>
            </a:pPr>
            <a:r>
              <a:rPr lang="en-US" sz="2299">
                <a:solidFill>
                  <a:srgbClr val="000000"/>
                </a:solidFill>
                <a:latin typeface="Canva Sans"/>
                <a:ea typeface="Canva Sans"/>
                <a:cs typeface="Canva Sans"/>
                <a:sym typeface="Canva Sans"/>
              </a:rPr>
              <a:t> Common errors:</a:t>
            </a:r>
          </a:p>
          <a:p>
            <a:pPr algn="l">
              <a:lnSpc>
                <a:spcPts val="3219"/>
              </a:lnSpc>
            </a:pPr>
            <a:r>
              <a:rPr lang="en-US" sz="2299">
                <a:solidFill>
                  <a:srgbClr val="000000"/>
                </a:solidFill>
                <a:latin typeface="Canva Sans"/>
                <a:ea typeface="Canva Sans"/>
                <a:cs typeface="Canva Sans"/>
                <a:sym typeface="Canva Sans"/>
              </a:rPr>
              <a:t>•Wrong quantity entered</a:t>
            </a:r>
          </a:p>
          <a:p>
            <a:pPr algn="l">
              <a:lnSpc>
                <a:spcPts val="3219"/>
              </a:lnSpc>
            </a:pPr>
            <a:r>
              <a:rPr lang="en-US" sz="2299">
                <a:solidFill>
                  <a:srgbClr val="000000"/>
                </a:solidFill>
                <a:latin typeface="Canva Sans"/>
                <a:ea typeface="Canva Sans"/>
                <a:cs typeface="Canva Sans"/>
                <a:sym typeface="Canva Sans"/>
              </a:rPr>
              <a:t>•Items not updated after sale</a:t>
            </a:r>
          </a:p>
          <a:p>
            <a:pPr algn="l">
              <a:lnSpc>
                <a:spcPts val="3219"/>
              </a:lnSpc>
              <a:spcBef>
                <a:spcPct val="0"/>
              </a:spcBef>
            </a:pPr>
            <a:r>
              <a:rPr lang="en-US" sz="2299">
                <a:solidFill>
                  <a:srgbClr val="000000"/>
                </a:solidFill>
                <a:latin typeface="Canva Sans"/>
                <a:ea typeface="Canva Sans"/>
                <a:cs typeface="Canva Sans"/>
                <a:sym typeface="Canva Sans"/>
              </a:rPr>
              <a:t>Mistyped product codes</a:t>
            </a:r>
          </a:p>
        </p:txBody>
      </p:sp>
      <p:sp>
        <p:nvSpPr>
          <p:cNvPr name="Freeform 8" id="8"/>
          <p:cNvSpPr/>
          <p:nvPr/>
        </p:nvSpPr>
        <p:spPr>
          <a:xfrm flipH="false" flipV="false" rot="0">
            <a:off x="6813821" y="2095359"/>
            <a:ext cx="5922498" cy="3112003"/>
          </a:xfrm>
          <a:custGeom>
            <a:avLst/>
            <a:gdLst/>
            <a:ahLst/>
            <a:cxnLst/>
            <a:rect r="r" b="b" t="t" l="l"/>
            <a:pathLst>
              <a:path h="3112003" w="5922498">
                <a:moveTo>
                  <a:pt x="0" y="0"/>
                </a:moveTo>
                <a:lnTo>
                  <a:pt x="5922498" y="0"/>
                </a:lnTo>
                <a:lnTo>
                  <a:pt x="5922498" y="3112003"/>
                </a:lnTo>
                <a:lnTo>
                  <a:pt x="0" y="3112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7042907" y="2153720"/>
            <a:ext cx="6237378" cy="3189605"/>
          </a:xfrm>
          <a:prstGeom prst="rect">
            <a:avLst/>
          </a:prstGeom>
        </p:spPr>
        <p:txBody>
          <a:bodyPr anchor="t" rtlCol="false" tIns="0" lIns="0" bIns="0" rIns="0">
            <a:spAutoFit/>
          </a:bodyPr>
          <a:lstStyle/>
          <a:p>
            <a:pPr algn="l">
              <a:lnSpc>
                <a:spcPts val="3219"/>
              </a:lnSpc>
            </a:pPr>
            <a:r>
              <a:rPr lang="en-US" sz="2299" b="true">
                <a:solidFill>
                  <a:srgbClr val="000000"/>
                </a:solidFill>
                <a:latin typeface="Canva Sans Bold"/>
                <a:ea typeface="Canva Sans Bold"/>
                <a:cs typeface="Canva Sans Bold"/>
                <a:sym typeface="Canva Sans Bold"/>
              </a:rPr>
              <a:t>No Real-Time Stock Tracking</a:t>
            </a:r>
          </a:p>
          <a:p>
            <a:pPr algn="l">
              <a:lnSpc>
                <a:spcPts val="3219"/>
              </a:lnSpc>
            </a:pPr>
            <a:r>
              <a:rPr lang="en-US" sz="2299">
                <a:solidFill>
                  <a:srgbClr val="000000"/>
                </a:solidFill>
                <a:latin typeface="Canva Sans"/>
                <a:ea typeface="Canva Sans"/>
                <a:cs typeface="Canva Sans"/>
                <a:sym typeface="Canva Sans"/>
              </a:rPr>
              <a:t>Managers do not know:</a:t>
            </a:r>
          </a:p>
          <a:p>
            <a:pPr algn="l">
              <a:lnSpc>
                <a:spcPts val="3219"/>
              </a:lnSpc>
            </a:pPr>
            <a:r>
              <a:rPr lang="en-US" sz="2299">
                <a:solidFill>
                  <a:srgbClr val="000000"/>
                </a:solidFill>
                <a:latin typeface="Canva Sans"/>
                <a:ea typeface="Canva Sans"/>
                <a:cs typeface="Canva Sans"/>
                <a:sym typeface="Canva Sans"/>
              </a:rPr>
              <a:t>•Current stock</a:t>
            </a:r>
          </a:p>
          <a:p>
            <a:pPr algn="l">
              <a:lnSpc>
                <a:spcPts val="3219"/>
              </a:lnSpc>
            </a:pPr>
            <a:r>
              <a:rPr lang="en-US" sz="2299">
                <a:solidFill>
                  <a:srgbClr val="000000"/>
                </a:solidFill>
                <a:latin typeface="Canva Sans"/>
                <a:ea typeface="Canva Sans"/>
                <a:cs typeface="Canva Sans"/>
                <a:sym typeface="Canva Sans"/>
              </a:rPr>
              <a:t>•Items that are almost finished</a:t>
            </a:r>
          </a:p>
          <a:p>
            <a:pPr algn="l">
              <a:lnSpc>
                <a:spcPts val="3219"/>
              </a:lnSpc>
            </a:pPr>
            <a:r>
              <a:rPr lang="en-US" sz="2299">
                <a:solidFill>
                  <a:srgbClr val="000000"/>
                </a:solidFill>
                <a:latin typeface="Canva Sans"/>
                <a:ea typeface="Canva Sans"/>
                <a:cs typeface="Canva Sans"/>
                <a:sym typeface="Canva Sans"/>
              </a:rPr>
              <a:t>•Fast-moving or slow-moving products</a:t>
            </a:r>
          </a:p>
          <a:p>
            <a:pPr algn="l">
              <a:lnSpc>
                <a:spcPts val="3219"/>
              </a:lnSpc>
            </a:pPr>
            <a:r>
              <a:rPr lang="en-US" sz="2299">
                <a:solidFill>
                  <a:srgbClr val="000000"/>
                </a:solidFill>
                <a:latin typeface="Canva Sans"/>
                <a:ea typeface="Canva Sans"/>
                <a:cs typeface="Canva Sans"/>
                <a:sym typeface="Canva Sans"/>
              </a:rPr>
              <a:t>This leads to:</a:t>
            </a:r>
          </a:p>
          <a:p>
            <a:pPr algn="l">
              <a:lnSpc>
                <a:spcPts val="3219"/>
              </a:lnSpc>
            </a:pPr>
            <a:r>
              <a:rPr lang="en-US" sz="2299">
                <a:solidFill>
                  <a:srgbClr val="000000"/>
                </a:solidFill>
                <a:latin typeface="Canva Sans"/>
                <a:ea typeface="Canva Sans"/>
                <a:cs typeface="Canva Sans"/>
                <a:sym typeface="Canva Sans"/>
              </a:rPr>
              <a:t>•Out-of-stock situations</a:t>
            </a:r>
          </a:p>
          <a:p>
            <a:pPr algn="l">
              <a:lnSpc>
                <a:spcPts val="3219"/>
              </a:lnSpc>
              <a:spcBef>
                <a:spcPct val="0"/>
              </a:spcBef>
            </a:pPr>
          </a:p>
        </p:txBody>
      </p:sp>
      <p:sp>
        <p:nvSpPr>
          <p:cNvPr name="Freeform 10" id="10"/>
          <p:cNvSpPr/>
          <p:nvPr/>
        </p:nvSpPr>
        <p:spPr>
          <a:xfrm flipH="false" flipV="false" rot="0">
            <a:off x="628201" y="6233721"/>
            <a:ext cx="6043132" cy="3175391"/>
          </a:xfrm>
          <a:custGeom>
            <a:avLst/>
            <a:gdLst/>
            <a:ahLst/>
            <a:cxnLst/>
            <a:rect r="r" b="b" t="t" l="l"/>
            <a:pathLst>
              <a:path h="3175391" w="6043132">
                <a:moveTo>
                  <a:pt x="0" y="0"/>
                </a:moveTo>
                <a:lnTo>
                  <a:pt x="6043133" y="0"/>
                </a:lnTo>
                <a:lnTo>
                  <a:pt x="6043133" y="3175391"/>
                </a:lnTo>
                <a:lnTo>
                  <a:pt x="0" y="31753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759618" y="6402827"/>
            <a:ext cx="6062308" cy="2789555"/>
          </a:xfrm>
          <a:prstGeom prst="rect">
            <a:avLst/>
          </a:prstGeom>
        </p:spPr>
        <p:txBody>
          <a:bodyPr anchor="t" rtlCol="false" tIns="0" lIns="0" bIns="0" rIns="0">
            <a:spAutoFit/>
          </a:bodyPr>
          <a:lstStyle/>
          <a:p>
            <a:pPr algn="l">
              <a:lnSpc>
                <a:spcPts val="3219"/>
              </a:lnSpc>
            </a:pPr>
            <a:r>
              <a:rPr lang="en-US" sz="2299" b="true">
                <a:solidFill>
                  <a:srgbClr val="000000"/>
                </a:solidFill>
                <a:latin typeface="Canva Sans Bold"/>
                <a:ea typeface="Canva Sans Bold"/>
                <a:cs typeface="Canva Sans Bold"/>
                <a:sym typeface="Canva Sans Bold"/>
              </a:rPr>
              <a:t>No Automated Alerts</a:t>
            </a:r>
          </a:p>
          <a:p>
            <a:pPr algn="l">
              <a:lnSpc>
                <a:spcPts val="3219"/>
              </a:lnSpc>
            </a:pPr>
            <a:r>
              <a:rPr lang="en-US" sz="2299">
                <a:solidFill>
                  <a:srgbClr val="000000"/>
                </a:solidFill>
                <a:latin typeface="Canva Sans"/>
                <a:ea typeface="Canva Sans"/>
                <a:cs typeface="Canva Sans"/>
                <a:sym typeface="Canva Sans"/>
              </a:rPr>
              <a:t>Manual systems do not give:</a:t>
            </a:r>
          </a:p>
          <a:p>
            <a:pPr algn="l">
              <a:lnSpc>
                <a:spcPts val="3219"/>
              </a:lnSpc>
            </a:pPr>
            <a:r>
              <a:rPr lang="en-US" sz="2299">
                <a:solidFill>
                  <a:srgbClr val="000000"/>
                </a:solidFill>
                <a:latin typeface="Canva Sans"/>
                <a:ea typeface="Canva Sans"/>
                <a:cs typeface="Canva Sans"/>
                <a:sym typeface="Canva Sans"/>
              </a:rPr>
              <a:t>•Low-stock alerts</a:t>
            </a:r>
          </a:p>
          <a:p>
            <a:pPr algn="l">
              <a:lnSpc>
                <a:spcPts val="3219"/>
              </a:lnSpc>
            </a:pPr>
            <a:r>
              <a:rPr lang="en-US" sz="2299">
                <a:solidFill>
                  <a:srgbClr val="000000"/>
                </a:solidFill>
                <a:latin typeface="Canva Sans"/>
                <a:ea typeface="Canva Sans"/>
                <a:cs typeface="Canva Sans"/>
                <a:sym typeface="Canva Sans"/>
              </a:rPr>
              <a:t>•Expiry alerts</a:t>
            </a:r>
          </a:p>
          <a:p>
            <a:pPr algn="l">
              <a:lnSpc>
                <a:spcPts val="3219"/>
              </a:lnSpc>
            </a:pPr>
            <a:r>
              <a:rPr lang="en-US" sz="2299">
                <a:solidFill>
                  <a:srgbClr val="000000"/>
                </a:solidFill>
                <a:latin typeface="Canva Sans"/>
                <a:ea typeface="Canva Sans"/>
                <a:cs typeface="Canva Sans"/>
                <a:sym typeface="Canva Sans"/>
              </a:rPr>
              <a:t>•Purchase reminders</a:t>
            </a:r>
          </a:p>
          <a:p>
            <a:pPr algn="l">
              <a:lnSpc>
                <a:spcPts val="3219"/>
              </a:lnSpc>
            </a:pPr>
            <a:r>
              <a:rPr lang="en-US" sz="2299">
                <a:solidFill>
                  <a:srgbClr val="000000"/>
                </a:solidFill>
                <a:latin typeface="Canva Sans"/>
                <a:ea typeface="Canva Sans"/>
                <a:cs typeface="Canva Sans"/>
                <a:sym typeface="Canva Sans"/>
              </a:rPr>
              <a:t>Managers must check everything manually</a:t>
            </a:r>
          </a:p>
          <a:p>
            <a:pPr algn="l">
              <a:lnSpc>
                <a:spcPts val="3219"/>
              </a:lnSpc>
              <a:spcBef>
                <a:spcPct val="0"/>
              </a:spcBef>
            </a:pPr>
          </a:p>
        </p:txBody>
      </p:sp>
      <p:sp>
        <p:nvSpPr>
          <p:cNvPr name="Freeform 12" id="12"/>
          <p:cNvSpPr/>
          <p:nvPr/>
        </p:nvSpPr>
        <p:spPr>
          <a:xfrm flipH="false" flipV="false" rot="0">
            <a:off x="7042907" y="6233721"/>
            <a:ext cx="5756119" cy="3024579"/>
          </a:xfrm>
          <a:custGeom>
            <a:avLst/>
            <a:gdLst/>
            <a:ahLst/>
            <a:cxnLst/>
            <a:rect r="r" b="b" t="t" l="l"/>
            <a:pathLst>
              <a:path h="3024579" w="5756119">
                <a:moveTo>
                  <a:pt x="0" y="0"/>
                </a:moveTo>
                <a:lnTo>
                  <a:pt x="5756119" y="0"/>
                </a:lnTo>
                <a:lnTo>
                  <a:pt x="5756119" y="3024579"/>
                </a:lnTo>
                <a:lnTo>
                  <a:pt x="0" y="30245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7203867" y="6219507"/>
            <a:ext cx="5532452" cy="3189605"/>
          </a:xfrm>
          <a:prstGeom prst="rect">
            <a:avLst/>
          </a:prstGeom>
        </p:spPr>
        <p:txBody>
          <a:bodyPr anchor="t" rtlCol="false" tIns="0" lIns="0" bIns="0" rIns="0">
            <a:spAutoFit/>
          </a:bodyPr>
          <a:lstStyle/>
          <a:p>
            <a:pPr algn="l">
              <a:lnSpc>
                <a:spcPts val="3219"/>
              </a:lnSpc>
            </a:pPr>
            <a:r>
              <a:rPr lang="en-US" sz="2299" b="true">
                <a:solidFill>
                  <a:srgbClr val="000000"/>
                </a:solidFill>
                <a:latin typeface="Canva Sans Bold"/>
                <a:ea typeface="Canva Sans Bold"/>
                <a:cs typeface="Canva Sans Bold"/>
                <a:sym typeface="Canva Sans Bold"/>
              </a:rPr>
              <a:t>Poor Inventory Visibility Across Locations</a:t>
            </a:r>
          </a:p>
          <a:p>
            <a:pPr algn="l">
              <a:lnSpc>
                <a:spcPts val="3219"/>
              </a:lnSpc>
            </a:pPr>
            <a:r>
              <a:rPr lang="en-US" sz="2299">
                <a:solidFill>
                  <a:srgbClr val="000000"/>
                </a:solidFill>
                <a:latin typeface="Canva Sans"/>
                <a:ea typeface="Canva Sans"/>
                <a:cs typeface="Canva Sans"/>
                <a:sym typeface="Canva Sans"/>
              </a:rPr>
              <a:t>If a business has multiple branches:</a:t>
            </a:r>
          </a:p>
          <a:p>
            <a:pPr algn="l">
              <a:lnSpc>
                <a:spcPts val="3219"/>
              </a:lnSpc>
            </a:pPr>
            <a:r>
              <a:rPr lang="en-US" sz="2299">
                <a:solidFill>
                  <a:srgbClr val="000000"/>
                </a:solidFill>
                <a:latin typeface="Canva Sans"/>
                <a:ea typeface="Canva Sans"/>
                <a:cs typeface="Canva Sans"/>
                <a:sym typeface="Canva Sans"/>
              </a:rPr>
              <a:t>•No centralized system</a:t>
            </a:r>
          </a:p>
          <a:p>
            <a:pPr algn="l">
              <a:lnSpc>
                <a:spcPts val="3219"/>
              </a:lnSpc>
            </a:pPr>
            <a:r>
              <a:rPr lang="en-US" sz="2299">
                <a:solidFill>
                  <a:srgbClr val="000000"/>
                </a:solidFill>
                <a:latin typeface="Canva Sans"/>
                <a:ea typeface="Canva Sans"/>
                <a:cs typeface="Canva Sans"/>
                <a:sym typeface="Canva Sans"/>
              </a:rPr>
              <a:t>•One branch doesn’t know stock of another</a:t>
            </a:r>
          </a:p>
          <a:p>
            <a:pPr algn="l">
              <a:lnSpc>
                <a:spcPts val="3219"/>
              </a:lnSpc>
            </a:pPr>
            <a:r>
              <a:rPr lang="en-US" sz="2299">
                <a:solidFill>
                  <a:srgbClr val="000000"/>
                </a:solidFill>
                <a:latin typeface="Canva Sans"/>
                <a:ea typeface="Canva Sans"/>
                <a:cs typeface="Canva Sans"/>
                <a:sym typeface="Canva Sans"/>
              </a:rPr>
              <a:t>This causes delays and confusion</a:t>
            </a:r>
          </a:p>
          <a:p>
            <a:pPr algn="l">
              <a:lnSpc>
                <a:spcPts val="3219"/>
              </a:lnSpc>
              <a:spcBef>
                <a:spcPct val="0"/>
              </a:spcBef>
            </a:pPr>
          </a:p>
        </p:txBody>
      </p:sp>
      <p:sp>
        <p:nvSpPr>
          <p:cNvPr name="TextBox 14" id="14"/>
          <p:cNvSpPr txBox="true"/>
          <p:nvPr/>
        </p:nvSpPr>
        <p:spPr>
          <a:xfrm rot="0">
            <a:off x="13170501" y="2134670"/>
            <a:ext cx="5050579" cy="7633381"/>
          </a:xfrm>
          <a:prstGeom prst="rect">
            <a:avLst/>
          </a:prstGeom>
        </p:spPr>
        <p:txBody>
          <a:bodyPr anchor="t" rtlCol="false" tIns="0" lIns="0" bIns="0" rIns="0">
            <a:spAutoFit/>
          </a:bodyPr>
          <a:lstStyle/>
          <a:p>
            <a:pPr algn="l">
              <a:lnSpc>
                <a:spcPts val="5037"/>
              </a:lnSpc>
            </a:pPr>
            <a:r>
              <a:rPr lang="en-US" sz="3598">
                <a:solidFill>
                  <a:srgbClr val="FFFFFF"/>
                </a:solidFill>
                <a:latin typeface="Canva Sans"/>
                <a:ea typeface="Canva Sans"/>
                <a:cs typeface="Canva Sans"/>
                <a:sym typeface="Canva Sans"/>
              </a:rPr>
              <a:t>•Manual errors</a:t>
            </a:r>
          </a:p>
          <a:p>
            <a:pPr algn="l">
              <a:lnSpc>
                <a:spcPts val="5037"/>
              </a:lnSpc>
            </a:pPr>
            <a:r>
              <a:rPr lang="en-US" sz="3598">
                <a:solidFill>
                  <a:srgbClr val="FFFFFF"/>
                </a:solidFill>
                <a:latin typeface="Canva Sans"/>
                <a:ea typeface="Canva Sans"/>
                <a:cs typeface="Canva Sans"/>
                <a:sym typeface="Canva Sans"/>
              </a:rPr>
              <a:t>•No real-time updates</a:t>
            </a:r>
          </a:p>
          <a:p>
            <a:pPr algn="l">
              <a:lnSpc>
                <a:spcPts val="5037"/>
              </a:lnSpc>
            </a:pPr>
            <a:r>
              <a:rPr lang="en-US" sz="3598">
                <a:solidFill>
                  <a:srgbClr val="FFFFFF"/>
                </a:solidFill>
                <a:latin typeface="Canva Sans"/>
                <a:ea typeface="Canva Sans"/>
                <a:cs typeface="Canva Sans"/>
                <a:sym typeface="Canva Sans"/>
              </a:rPr>
              <a:t>•No forecasting</a:t>
            </a:r>
          </a:p>
          <a:p>
            <a:pPr algn="l">
              <a:lnSpc>
                <a:spcPts val="5037"/>
              </a:lnSpc>
            </a:pPr>
            <a:r>
              <a:rPr lang="en-US" sz="3598">
                <a:solidFill>
                  <a:srgbClr val="FFFFFF"/>
                </a:solidFill>
                <a:latin typeface="Canva Sans"/>
                <a:ea typeface="Canva Sans"/>
                <a:cs typeface="Canva Sans"/>
                <a:sym typeface="Canva Sans"/>
              </a:rPr>
              <a:t>•Late reordering</a:t>
            </a:r>
          </a:p>
          <a:p>
            <a:pPr algn="l">
              <a:lnSpc>
                <a:spcPts val="5037"/>
              </a:lnSpc>
            </a:pPr>
            <a:r>
              <a:rPr lang="en-US" sz="3598">
                <a:solidFill>
                  <a:srgbClr val="FFFFFF"/>
                </a:solidFill>
                <a:latin typeface="Canva Sans"/>
                <a:ea typeface="Canva Sans"/>
                <a:cs typeface="Canva Sans"/>
                <a:sym typeface="Canva Sans"/>
              </a:rPr>
              <a:t>•Stockouts &amp; overstock</a:t>
            </a:r>
          </a:p>
          <a:p>
            <a:pPr algn="l">
              <a:lnSpc>
                <a:spcPts val="5037"/>
              </a:lnSpc>
            </a:pPr>
            <a:r>
              <a:rPr lang="en-US" sz="3598">
                <a:solidFill>
                  <a:srgbClr val="FFFFFF"/>
                </a:solidFill>
                <a:latin typeface="Canva Sans"/>
                <a:ea typeface="Canva Sans"/>
                <a:cs typeface="Canva Sans"/>
                <a:sym typeface="Canva Sans"/>
              </a:rPr>
              <a:t>•High wastage</a:t>
            </a:r>
          </a:p>
          <a:p>
            <a:pPr algn="l">
              <a:lnSpc>
                <a:spcPts val="5037"/>
              </a:lnSpc>
            </a:pPr>
            <a:r>
              <a:rPr lang="en-US" sz="3598">
                <a:solidFill>
                  <a:srgbClr val="FFFFFF"/>
                </a:solidFill>
                <a:latin typeface="Canva Sans"/>
                <a:ea typeface="Canva Sans"/>
                <a:cs typeface="Canva Sans"/>
                <a:sym typeface="Canva Sans"/>
              </a:rPr>
              <a:t>•No expiry tracking</a:t>
            </a:r>
          </a:p>
          <a:p>
            <a:pPr algn="l">
              <a:lnSpc>
                <a:spcPts val="5037"/>
              </a:lnSpc>
            </a:pPr>
            <a:r>
              <a:rPr lang="en-US" sz="3598">
                <a:solidFill>
                  <a:srgbClr val="FFFFFF"/>
                </a:solidFill>
                <a:latin typeface="Canva Sans"/>
                <a:ea typeface="Canva Sans"/>
                <a:cs typeface="Canva Sans"/>
                <a:sym typeface="Canva Sans"/>
              </a:rPr>
              <a:t>•Time-consuming</a:t>
            </a:r>
          </a:p>
          <a:p>
            <a:pPr algn="l">
              <a:lnSpc>
                <a:spcPts val="5037"/>
              </a:lnSpc>
            </a:pPr>
            <a:r>
              <a:rPr lang="en-US" sz="3598">
                <a:solidFill>
                  <a:srgbClr val="FFFFFF"/>
                </a:solidFill>
                <a:latin typeface="Canva Sans"/>
                <a:ea typeface="Canva Sans"/>
                <a:cs typeface="Canva Sans"/>
                <a:sym typeface="Canva Sans"/>
              </a:rPr>
              <a:t>•Poor data security</a:t>
            </a:r>
          </a:p>
          <a:p>
            <a:pPr algn="l">
              <a:lnSpc>
                <a:spcPts val="5037"/>
              </a:lnSpc>
            </a:pPr>
            <a:r>
              <a:rPr lang="en-US" sz="3598">
                <a:solidFill>
                  <a:srgbClr val="FFFFFF"/>
                </a:solidFill>
                <a:latin typeface="Canva Sans"/>
                <a:ea typeface="Canva Sans"/>
                <a:cs typeface="Canva Sans"/>
                <a:sym typeface="Canva Sans"/>
              </a:rPr>
              <a:t>•No alerts</a:t>
            </a:r>
          </a:p>
          <a:p>
            <a:pPr algn="l">
              <a:lnSpc>
                <a:spcPts val="5037"/>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791061"/>
            <a:ext cx="11271211" cy="1190486"/>
          </a:xfrm>
          <a:prstGeom prst="rect">
            <a:avLst/>
          </a:prstGeom>
        </p:spPr>
        <p:txBody>
          <a:bodyPr anchor="t" rtlCol="false" tIns="0" lIns="0" bIns="0" rIns="0">
            <a:spAutoFit/>
          </a:bodyPr>
          <a:lstStyle/>
          <a:p>
            <a:pPr algn="just" marL="0" indent="0" lvl="0">
              <a:lnSpc>
                <a:spcPts val="9457"/>
              </a:lnSpc>
            </a:pPr>
            <a:r>
              <a:rPr lang="en-US" b="true" sz="6755">
                <a:solidFill>
                  <a:srgbClr val="4F3E2E"/>
                </a:solidFill>
                <a:latin typeface="Times New Roman Bold"/>
                <a:ea typeface="Times New Roman Bold"/>
                <a:cs typeface="Times New Roman Bold"/>
                <a:sym typeface="Times New Roman Bold"/>
              </a:rPr>
              <a:t>Proposed Statement:</a:t>
            </a:r>
          </a:p>
        </p:txBody>
      </p:sp>
      <p:sp>
        <p:nvSpPr>
          <p:cNvPr name="AutoShape 3" id="3"/>
          <p:cNvSpPr/>
          <p:nvPr/>
        </p:nvSpPr>
        <p:spPr>
          <a:xfrm>
            <a:off x="1028700" y="3781178"/>
            <a:ext cx="11271211" cy="0"/>
          </a:xfrm>
          <a:prstGeom prst="line">
            <a:avLst/>
          </a:prstGeom>
          <a:ln cap="rnd" w="9525">
            <a:solidFill>
              <a:srgbClr val="FFD3DB">
                <a:alpha val="34902"/>
              </a:srgbClr>
            </a:solidFill>
            <a:prstDash val="solid"/>
            <a:headEnd type="none" len="sm" w="sm"/>
            <a:tailEnd type="none" len="sm" w="sm"/>
          </a:ln>
        </p:spPr>
      </p:sp>
      <p:sp>
        <p:nvSpPr>
          <p:cNvPr name="AutoShape 4" id="4"/>
          <p:cNvSpPr/>
          <p:nvPr/>
        </p:nvSpPr>
        <p:spPr>
          <a:xfrm>
            <a:off x="1028700" y="5168187"/>
            <a:ext cx="11271211" cy="0"/>
          </a:xfrm>
          <a:prstGeom prst="line">
            <a:avLst/>
          </a:prstGeom>
          <a:ln cap="rnd" w="9525">
            <a:solidFill>
              <a:srgbClr val="FFD3DB">
                <a:alpha val="34902"/>
              </a:srgbClr>
            </a:solidFill>
            <a:prstDash val="solid"/>
            <a:headEnd type="none" len="sm" w="sm"/>
            <a:tailEnd type="none" len="sm" w="sm"/>
          </a:ln>
        </p:spPr>
      </p:sp>
      <p:sp>
        <p:nvSpPr>
          <p:cNvPr name="AutoShape 5" id="5"/>
          <p:cNvSpPr/>
          <p:nvPr/>
        </p:nvSpPr>
        <p:spPr>
          <a:xfrm>
            <a:off x="1028700" y="6555195"/>
            <a:ext cx="11271211" cy="0"/>
          </a:xfrm>
          <a:prstGeom prst="line">
            <a:avLst/>
          </a:prstGeom>
          <a:ln cap="rnd" w="9525">
            <a:solidFill>
              <a:srgbClr val="FFD3DB">
                <a:alpha val="34902"/>
              </a:srgbClr>
            </a:solidFill>
            <a:prstDash val="solid"/>
            <a:headEnd type="none" len="sm" w="sm"/>
            <a:tailEnd type="none" len="sm" w="sm"/>
          </a:ln>
        </p:spPr>
      </p:sp>
      <p:sp>
        <p:nvSpPr>
          <p:cNvPr name="AutoShape 6" id="6"/>
          <p:cNvSpPr/>
          <p:nvPr/>
        </p:nvSpPr>
        <p:spPr>
          <a:xfrm>
            <a:off x="1028700" y="7942204"/>
            <a:ext cx="11271211" cy="0"/>
          </a:xfrm>
          <a:prstGeom prst="line">
            <a:avLst/>
          </a:prstGeom>
          <a:ln cap="rnd" w="9525">
            <a:solidFill>
              <a:srgbClr val="FFD3DB">
                <a:alpha val="34902"/>
              </a:srgbClr>
            </a:solidFill>
            <a:prstDash val="solid"/>
            <a:headEnd type="none" len="sm" w="sm"/>
            <a:tailEnd type="none" len="sm" w="sm"/>
          </a:ln>
        </p:spPr>
      </p:sp>
      <p:sp>
        <p:nvSpPr>
          <p:cNvPr name="AutoShape 7" id="7"/>
          <p:cNvSpPr/>
          <p:nvPr/>
        </p:nvSpPr>
        <p:spPr>
          <a:xfrm>
            <a:off x="1028700" y="9329213"/>
            <a:ext cx="11271211" cy="0"/>
          </a:xfrm>
          <a:prstGeom prst="line">
            <a:avLst/>
          </a:prstGeom>
          <a:ln cap="rnd" w="9525">
            <a:solidFill>
              <a:srgbClr val="FFD3DB">
                <a:alpha val="34902"/>
              </a:srgbClr>
            </a:solidFill>
            <a:prstDash val="solid"/>
            <a:headEnd type="none" len="sm" w="sm"/>
            <a:tailEnd type="none" len="sm" w="sm"/>
          </a:ln>
        </p:spPr>
      </p:sp>
      <p:sp>
        <p:nvSpPr>
          <p:cNvPr name="TextBox 8" id="8"/>
          <p:cNvSpPr txBox="true"/>
          <p:nvPr/>
        </p:nvSpPr>
        <p:spPr>
          <a:xfrm rot="0">
            <a:off x="1028700" y="2282838"/>
            <a:ext cx="15759341" cy="6478308"/>
          </a:xfrm>
          <a:prstGeom prst="rect">
            <a:avLst/>
          </a:prstGeom>
        </p:spPr>
        <p:txBody>
          <a:bodyPr anchor="t" rtlCol="false" tIns="0" lIns="0" bIns="0" rIns="0">
            <a:spAutoFit/>
          </a:bodyPr>
          <a:lstStyle/>
          <a:p>
            <a:pPr algn="just">
              <a:lnSpc>
                <a:spcPts val="6128"/>
              </a:lnSpc>
            </a:pPr>
            <a:r>
              <a:rPr lang="en-US" sz="4377" b="true">
                <a:solidFill>
                  <a:srgbClr val="000000"/>
                </a:solidFill>
                <a:latin typeface="Times New Roman Bold"/>
                <a:ea typeface="Times New Roman Bold"/>
                <a:cs typeface="Times New Roman Bold"/>
                <a:sym typeface="Times New Roman Bold"/>
              </a:rPr>
              <a:t>Automated Inventory Tracking:</a:t>
            </a:r>
            <a:r>
              <a:rPr lang="en-US" sz="4377">
                <a:solidFill>
                  <a:srgbClr val="000000"/>
                </a:solidFill>
                <a:latin typeface="Times New Roman"/>
                <a:ea typeface="Times New Roman"/>
                <a:cs typeface="Times New Roman"/>
                <a:sym typeface="Times New Roman"/>
              </a:rPr>
              <a:t> Real-time monitoring of stock levels</a:t>
            </a:r>
          </a:p>
          <a:p>
            <a:pPr algn="just">
              <a:lnSpc>
                <a:spcPts val="5988"/>
              </a:lnSpc>
            </a:pPr>
            <a:r>
              <a:rPr lang="en-US" sz="4277" b="true">
                <a:solidFill>
                  <a:srgbClr val="000000"/>
                </a:solidFill>
                <a:latin typeface="Times New Roman Bold"/>
                <a:ea typeface="Times New Roman Bold"/>
                <a:cs typeface="Times New Roman Bold"/>
                <a:sym typeface="Times New Roman Bold"/>
              </a:rPr>
              <a:t>Automated Ordering:</a:t>
            </a:r>
            <a:r>
              <a:rPr lang="en-US" sz="4277">
                <a:solidFill>
                  <a:srgbClr val="000000"/>
                </a:solidFill>
                <a:latin typeface="Times New Roman"/>
                <a:ea typeface="Times New Roman"/>
                <a:cs typeface="Times New Roman"/>
                <a:sym typeface="Times New Roman"/>
              </a:rPr>
              <a:t> Automatically generates purchase orders when stock levels fall below predefined thresholds.</a:t>
            </a:r>
          </a:p>
          <a:p>
            <a:pPr algn="just">
              <a:lnSpc>
                <a:spcPts val="5988"/>
              </a:lnSpc>
            </a:pPr>
            <a:r>
              <a:rPr lang="en-US" sz="4277">
                <a:solidFill>
                  <a:srgbClr val="000000"/>
                </a:solidFill>
                <a:latin typeface="Times New Roman"/>
                <a:ea typeface="Times New Roman"/>
                <a:cs typeface="Times New Roman"/>
                <a:sym typeface="Times New Roman"/>
              </a:rPr>
              <a:t>•</a:t>
            </a:r>
            <a:r>
              <a:rPr lang="en-US" sz="4277" b="true">
                <a:solidFill>
                  <a:srgbClr val="000000"/>
                </a:solidFill>
                <a:latin typeface="Times New Roman Bold"/>
                <a:ea typeface="Times New Roman Bold"/>
                <a:cs typeface="Times New Roman Bold"/>
                <a:sym typeface="Times New Roman Bold"/>
              </a:rPr>
              <a:t>Alerts and Notifications:</a:t>
            </a:r>
            <a:r>
              <a:rPr lang="en-US" sz="4277">
                <a:solidFill>
                  <a:srgbClr val="000000"/>
                </a:solidFill>
                <a:latin typeface="Times New Roman"/>
                <a:ea typeface="Times New Roman"/>
                <a:cs typeface="Times New Roman"/>
                <a:sym typeface="Times New Roman"/>
              </a:rPr>
              <a:t> Sends alerts when stock levels are low, products are expiring, or other critical events occur.</a:t>
            </a:r>
          </a:p>
          <a:p>
            <a:pPr algn="just">
              <a:lnSpc>
                <a:spcPts val="5988"/>
              </a:lnSpc>
            </a:pPr>
            <a:r>
              <a:rPr lang="en-US" sz="4277">
                <a:solidFill>
                  <a:srgbClr val="000000"/>
                </a:solidFill>
                <a:latin typeface="Times New Roman"/>
                <a:ea typeface="Times New Roman"/>
                <a:cs typeface="Times New Roman"/>
                <a:sym typeface="Times New Roman"/>
              </a:rPr>
              <a:t>•</a:t>
            </a:r>
            <a:r>
              <a:rPr lang="en-US" sz="4277" b="true">
                <a:solidFill>
                  <a:srgbClr val="000000"/>
                </a:solidFill>
                <a:latin typeface="Times New Roman Bold"/>
                <a:ea typeface="Times New Roman Bold"/>
                <a:cs typeface="Times New Roman Bold"/>
                <a:sym typeface="Times New Roman Bold"/>
              </a:rPr>
              <a:t>Comprehensive Reporting:</a:t>
            </a:r>
            <a:r>
              <a:rPr lang="en-US" sz="4277">
                <a:solidFill>
                  <a:srgbClr val="000000"/>
                </a:solidFill>
                <a:latin typeface="Times New Roman"/>
                <a:ea typeface="Times New Roman"/>
                <a:cs typeface="Times New Roman"/>
                <a:sym typeface="Times New Roman"/>
              </a:rPr>
              <a:t> Provides detailed reports on inventory levels, sales trends, and other key metrics.</a:t>
            </a:r>
          </a:p>
          <a:p>
            <a:pPr algn="ctr">
              <a:lnSpc>
                <a:spcPts val="3177"/>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4453461" y="74742"/>
            <a:ext cx="4779052" cy="10287000"/>
            <a:chOff x="0" y="0"/>
            <a:chExt cx="5355113" cy="11526982"/>
          </a:xfrm>
        </p:grpSpPr>
        <p:sp>
          <p:nvSpPr>
            <p:cNvPr name="Freeform 3" id="3"/>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4F3E2E"/>
            </a:solidFill>
          </p:spPr>
        </p:sp>
      </p:grpSp>
      <p:grpSp>
        <p:nvGrpSpPr>
          <p:cNvPr name="Group 4" id="4"/>
          <p:cNvGrpSpPr/>
          <p:nvPr/>
        </p:nvGrpSpPr>
        <p:grpSpPr>
          <a:xfrm rot="-10800000">
            <a:off x="15884858" y="6753171"/>
            <a:ext cx="3347655" cy="3608571"/>
            <a:chOff x="0" y="0"/>
            <a:chExt cx="1204093" cy="1297940"/>
          </a:xfrm>
        </p:grpSpPr>
        <p:sp>
          <p:nvSpPr>
            <p:cNvPr name="Freeform 5" id="5"/>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B4ABA3"/>
            </a:solidFill>
          </p:spPr>
        </p:sp>
      </p:grpSp>
      <p:sp>
        <p:nvSpPr>
          <p:cNvPr name="Freeform 6" id="6"/>
          <p:cNvSpPr/>
          <p:nvPr/>
        </p:nvSpPr>
        <p:spPr>
          <a:xfrm flipH="false" flipV="false" rot="0">
            <a:off x="7149965" y="1701561"/>
            <a:ext cx="9298816" cy="8613029"/>
          </a:xfrm>
          <a:custGeom>
            <a:avLst/>
            <a:gdLst/>
            <a:ahLst/>
            <a:cxnLst/>
            <a:rect r="r" b="b" t="t" l="l"/>
            <a:pathLst>
              <a:path h="8613029" w="9298816">
                <a:moveTo>
                  <a:pt x="0" y="0"/>
                </a:moveTo>
                <a:lnTo>
                  <a:pt x="9298816" y="0"/>
                </a:lnTo>
                <a:lnTo>
                  <a:pt x="9298816" y="8613028"/>
                </a:lnTo>
                <a:lnTo>
                  <a:pt x="0" y="8613028"/>
                </a:lnTo>
                <a:lnTo>
                  <a:pt x="0" y="0"/>
                </a:lnTo>
                <a:close/>
              </a:path>
            </a:pathLst>
          </a:custGeom>
          <a:blipFill>
            <a:blip r:embed="rId2"/>
            <a:stretch>
              <a:fillRect l="0" t="0" r="0" b="0"/>
            </a:stretch>
          </a:blipFill>
        </p:spPr>
      </p:sp>
      <p:sp>
        <p:nvSpPr>
          <p:cNvPr name="TextBox 7" id="7"/>
          <p:cNvSpPr txBox="true"/>
          <p:nvPr/>
        </p:nvSpPr>
        <p:spPr>
          <a:xfrm rot="0">
            <a:off x="1028700" y="352425"/>
            <a:ext cx="7149803" cy="1314450"/>
          </a:xfrm>
          <a:prstGeom prst="rect">
            <a:avLst/>
          </a:prstGeom>
        </p:spPr>
        <p:txBody>
          <a:bodyPr anchor="t" rtlCol="false" tIns="0" lIns="0" bIns="0" rIns="0">
            <a:spAutoFit/>
          </a:bodyPr>
          <a:lstStyle/>
          <a:p>
            <a:pPr algn="l" marL="0" indent="0" lvl="0">
              <a:lnSpc>
                <a:spcPts val="10054"/>
              </a:lnSpc>
            </a:pPr>
            <a:r>
              <a:rPr lang="en-US" sz="8379">
                <a:solidFill>
                  <a:srgbClr val="4F3E2E"/>
                </a:solidFill>
                <a:latin typeface="Times New Roman"/>
                <a:ea typeface="Times New Roman"/>
                <a:cs typeface="Times New Roman"/>
                <a:sym typeface="Times New Roman"/>
              </a:rPr>
              <a:t>System Modules</a:t>
            </a:r>
          </a:p>
        </p:txBody>
      </p:sp>
      <p:sp>
        <p:nvSpPr>
          <p:cNvPr name="TextBox 8" id="8"/>
          <p:cNvSpPr txBox="true"/>
          <p:nvPr/>
        </p:nvSpPr>
        <p:spPr>
          <a:xfrm rot="0">
            <a:off x="887097" y="1797502"/>
            <a:ext cx="6262869" cy="8363996"/>
          </a:xfrm>
          <a:prstGeom prst="rect">
            <a:avLst/>
          </a:prstGeom>
        </p:spPr>
        <p:txBody>
          <a:bodyPr anchor="t" rtlCol="false" tIns="0" lIns="0" bIns="0" rIns="0">
            <a:spAutoFit/>
          </a:bodyPr>
          <a:lstStyle/>
          <a:p>
            <a:pPr algn="l">
              <a:lnSpc>
                <a:spcPts val="4142"/>
              </a:lnSpc>
            </a:pPr>
            <a:r>
              <a:rPr lang="en-US" sz="2958" b="true">
                <a:solidFill>
                  <a:srgbClr val="000000"/>
                </a:solidFill>
                <a:latin typeface="Canva Sans Bold"/>
                <a:ea typeface="Canva Sans Bold"/>
                <a:cs typeface="Canva Sans Bold"/>
                <a:sym typeface="Canva Sans Bold"/>
              </a:rPr>
              <a:t>The Intelligent Inventory Management System consists of four key modules:</a:t>
            </a:r>
          </a:p>
          <a:p>
            <a:pPr algn="l">
              <a:lnSpc>
                <a:spcPts val="4142"/>
              </a:lnSpc>
            </a:pPr>
            <a:r>
              <a:rPr lang="en-US" sz="2958">
                <a:solidFill>
                  <a:srgbClr val="000000"/>
                </a:solidFill>
                <a:latin typeface="Canva Sans"/>
                <a:ea typeface="Canva Sans"/>
                <a:cs typeface="Canva Sans"/>
                <a:sym typeface="Canva Sans"/>
              </a:rPr>
              <a:t>1.</a:t>
            </a:r>
            <a:r>
              <a:rPr lang="en-US" sz="2958" b="true">
                <a:solidFill>
                  <a:srgbClr val="000000"/>
                </a:solidFill>
                <a:latin typeface="Canva Sans Bold"/>
                <a:ea typeface="Canva Sans Bold"/>
                <a:cs typeface="Canva Sans Bold"/>
                <a:sym typeface="Canva Sans Bold"/>
              </a:rPr>
              <a:t>Authentication:</a:t>
            </a:r>
            <a:r>
              <a:rPr lang="en-US" sz="2958">
                <a:solidFill>
                  <a:srgbClr val="000000"/>
                </a:solidFill>
                <a:latin typeface="Canva Sans"/>
                <a:ea typeface="Canva Sans"/>
                <a:cs typeface="Canva Sans"/>
                <a:sym typeface="Canva Sans"/>
              </a:rPr>
              <a:t> Manages user access and security.</a:t>
            </a:r>
          </a:p>
          <a:p>
            <a:pPr algn="l">
              <a:lnSpc>
                <a:spcPts val="4142"/>
              </a:lnSpc>
            </a:pPr>
            <a:r>
              <a:rPr lang="en-US" sz="2958">
                <a:solidFill>
                  <a:srgbClr val="000000"/>
                </a:solidFill>
                <a:latin typeface="Canva Sans"/>
                <a:ea typeface="Canva Sans"/>
                <a:cs typeface="Canva Sans"/>
                <a:sym typeface="Canva Sans"/>
              </a:rPr>
              <a:t>2.</a:t>
            </a:r>
            <a:r>
              <a:rPr lang="en-US" sz="2958" b="true">
                <a:solidFill>
                  <a:srgbClr val="000000"/>
                </a:solidFill>
                <a:latin typeface="Canva Sans Bold"/>
                <a:ea typeface="Canva Sans Bold"/>
                <a:cs typeface="Canva Sans Bold"/>
                <a:sym typeface="Canva Sans Bold"/>
              </a:rPr>
              <a:t>Product Management &amp; Stock Tracking:</a:t>
            </a:r>
            <a:r>
              <a:rPr lang="en-US" sz="2958">
                <a:solidFill>
                  <a:srgbClr val="000000"/>
                </a:solidFill>
                <a:latin typeface="Canva Sans"/>
                <a:ea typeface="Canva Sans"/>
                <a:cs typeface="Canva Sans"/>
                <a:sym typeface="Canva Sans"/>
              </a:rPr>
              <a:t> Handles product information and tracks inventory levels.</a:t>
            </a:r>
          </a:p>
          <a:p>
            <a:pPr algn="l">
              <a:lnSpc>
                <a:spcPts val="4142"/>
              </a:lnSpc>
            </a:pPr>
            <a:r>
              <a:rPr lang="en-US" sz="2958">
                <a:solidFill>
                  <a:srgbClr val="000000"/>
                </a:solidFill>
                <a:latin typeface="Canva Sans"/>
                <a:ea typeface="Canva Sans"/>
                <a:cs typeface="Canva Sans"/>
                <a:sym typeface="Canva Sans"/>
              </a:rPr>
              <a:t>3.</a:t>
            </a:r>
            <a:r>
              <a:rPr lang="en-US" sz="2958" b="true">
                <a:solidFill>
                  <a:srgbClr val="000000"/>
                </a:solidFill>
                <a:latin typeface="Canva Sans Bold"/>
                <a:ea typeface="Canva Sans Bold"/>
                <a:cs typeface="Canva Sans Bold"/>
                <a:sym typeface="Canva Sans Bold"/>
              </a:rPr>
              <a:t>Alerts:</a:t>
            </a:r>
            <a:r>
              <a:rPr lang="en-US" sz="2958">
                <a:solidFill>
                  <a:srgbClr val="000000"/>
                </a:solidFill>
                <a:latin typeface="Canva Sans"/>
                <a:ea typeface="Canva Sans"/>
                <a:cs typeface="Canva Sans"/>
                <a:sym typeface="Canva Sans"/>
              </a:rPr>
              <a:t> Sends notifications based on predefined rules and thresholds.</a:t>
            </a:r>
          </a:p>
          <a:p>
            <a:pPr algn="l">
              <a:lnSpc>
                <a:spcPts val="4142"/>
              </a:lnSpc>
            </a:pPr>
            <a:r>
              <a:rPr lang="en-US" sz="2958">
                <a:solidFill>
                  <a:srgbClr val="000000"/>
                </a:solidFill>
                <a:latin typeface="Canva Sans"/>
                <a:ea typeface="Canva Sans"/>
                <a:cs typeface="Canva Sans"/>
                <a:sym typeface="Canva Sans"/>
              </a:rPr>
              <a:t>4.</a:t>
            </a:r>
            <a:r>
              <a:rPr lang="en-US" sz="2958" b="true">
                <a:solidFill>
                  <a:srgbClr val="000000"/>
                </a:solidFill>
                <a:latin typeface="Canva Sans Bold"/>
                <a:ea typeface="Canva Sans Bold"/>
                <a:cs typeface="Canva Sans Bold"/>
                <a:sym typeface="Canva Sans Bold"/>
              </a:rPr>
              <a:t>Reports &amp; Analysis:</a:t>
            </a:r>
            <a:r>
              <a:rPr lang="en-US" sz="2958">
                <a:solidFill>
                  <a:srgbClr val="000000"/>
                </a:solidFill>
                <a:latin typeface="Canva Sans"/>
                <a:ea typeface="Canva Sans"/>
                <a:cs typeface="Canva Sans"/>
                <a:sym typeface="Canva Sans"/>
              </a:rPr>
              <a:t> Generates reports and provides insights into inventory data.</a:t>
            </a:r>
          </a:p>
          <a:p>
            <a:pPr algn="l">
              <a:lnSpc>
                <a:spcPts val="4142"/>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2862739" y="1591817"/>
            <a:ext cx="11931081" cy="0"/>
          </a:xfrm>
          <a:prstGeom prst="line">
            <a:avLst/>
          </a:prstGeom>
          <a:ln cap="flat" w="104775">
            <a:solidFill>
              <a:srgbClr val="FFFFFF"/>
            </a:solidFill>
            <a:prstDash val="solid"/>
            <a:headEnd type="none" len="sm" w="sm"/>
            <a:tailEnd type="none" len="sm" w="sm"/>
          </a:ln>
        </p:spPr>
      </p:sp>
      <p:sp>
        <p:nvSpPr>
          <p:cNvPr name="Freeform 3" id="3"/>
          <p:cNvSpPr/>
          <p:nvPr/>
        </p:nvSpPr>
        <p:spPr>
          <a:xfrm flipH="false" flipV="false" rot="0">
            <a:off x="1715572" y="2171695"/>
            <a:ext cx="15606355" cy="8115305"/>
          </a:xfrm>
          <a:custGeom>
            <a:avLst/>
            <a:gdLst/>
            <a:ahLst/>
            <a:cxnLst/>
            <a:rect r="r" b="b" t="t" l="l"/>
            <a:pathLst>
              <a:path h="8115305" w="15606355">
                <a:moveTo>
                  <a:pt x="0" y="0"/>
                </a:moveTo>
                <a:lnTo>
                  <a:pt x="15606355" y="0"/>
                </a:lnTo>
                <a:lnTo>
                  <a:pt x="15606355" y="8115305"/>
                </a:lnTo>
                <a:lnTo>
                  <a:pt x="0" y="8115305"/>
                </a:lnTo>
                <a:lnTo>
                  <a:pt x="0" y="0"/>
                </a:lnTo>
                <a:close/>
              </a:path>
            </a:pathLst>
          </a:custGeom>
          <a:blipFill>
            <a:blip r:embed="rId2"/>
            <a:stretch>
              <a:fillRect l="0" t="0" r="0" b="0"/>
            </a:stretch>
          </a:blipFill>
        </p:spPr>
      </p:sp>
      <p:sp>
        <p:nvSpPr>
          <p:cNvPr name="TextBox 4" id="4"/>
          <p:cNvSpPr txBox="true"/>
          <p:nvPr/>
        </p:nvSpPr>
        <p:spPr>
          <a:xfrm rot="0">
            <a:off x="730682" y="120205"/>
            <a:ext cx="16195195" cy="1419225"/>
          </a:xfrm>
          <a:prstGeom prst="rect">
            <a:avLst/>
          </a:prstGeom>
        </p:spPr>
        <p:txBody>
          <a:bodyPr anchor="t" rtlCol="false" tIns="0" lIns="0" bIns="0" rIns="0">
            <a:spAutoFit/>
          </a:bodyPr>
          <a:lstStyle/>
          <a:p>
            <a:pPr algn="ctr" marL="0" indent="0" lvl="0">
              <a:lnSpc>
                <a:spcPts val="10800"/>
              </a:lnSpc>
            </a:pPr>
            <a:r>
              <a:rPr lang="en-US" sz="9000">
                <a:solidFill>
                  <a:srgbClr val="000000"/>
                </a:solidFill>
                <a:latin typeface="Times New Roman"/>
                <a:ea typeface="Times New Roman"/>
                <a:cs typeface="Times New Roman"/>
                <a:sym typeface="Times New Roman"/>
              </a:rPr>
              <a:t>Module Working Process</a:t>
            </a:r>
          </a:p>
        </p:txBody>
      </p:sp>
      <p:sp>
        <p:nvSpPr>
          <p:cNvPr name="TextBox 5" id="5"/>
          <p:cNvSpPr txBox="true"/>
          <p:nvPr/>
        </p:nvSpPr>
        <p:spPr>
          <a:xfrm rot="0">
            <a:off x="452433" y="1647394"/>
            <a:ext cx="2982375" cy="771525"/>
          </a:xfrm>
          <a:prstGeom prst="rect">
            <a:avLst/>
          </a:prstGeom>
        </p:spPr>
        <p:txBody>
          <a:bodyPr anchor="t" rtlCol="false" tIns="0" lIns="0" bIns="0" rIns="0">
            <a:spAutoFit/>
          </a:bodyPr>
          <a:lstStyle/>
          <a:p>
            <a:pPr algn="ctr">
              <a:lnSpc>
                <a:spcPts val="6300"/>
              </a:lnSpc>
            </a:pPr>
            <a:r>
              <a:rPr lang="en-US" b="true" sz="4500">
                <a:solidFill>
                  <a:srgbClr val="000000"/>
                </a:solidFill>
                <a:latin typeface="Canva Sans Bold"/>
                <a:ea typeface="Canva Sans Bold"/>
                <a:cs typeface="Canva Sans Bold"/>
                <a:sym typeface="Canva Sans Bold"/>
              </a:rPr>
              <a:t>Module 1:</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20739" y="1347496"/>
            <a:ext cx="15992032" cy="9395319"/>
          </a:xfrm>
          <a:custGeom>
            <a:avLst/>
            <a:gdLst/>
            <a:ahLst/>
            <a:cxnLst/>
            <a:rect r="r" b="b" t="t" l="l"/>
            <a:pathLst>
              <a:path h="9395319" w="15992032">
                <a:moveTo>
                  <a:pt x="0" y="0"/>
                </a:moveTo>
                <a:lnTo>
                  <a:pt x="15992033" y="0"/>
                </a:lnTo>
                <a:lnTo>
                  <a:pt x="15992033" y="9395319"/>
                </a:lnTo>
                <a:lnTo>
                  <a:pt x="0" y="9395319"/>
                </a:lnTo>
                <a:lnTo>
                  <a:pt x="0" y="0"/>
                </a:lnTo>
                <a:close/>
              </a:path>
            </a:pathLst>
          </a:custGeom>
          <a:blipFill>
            <a:blip r:embed="rId2"/>
            <a:stretch>
              <a:fillRect l="0" t="0" r="0" b="0"/>
            </a:stretch>
          </a:blipFill>
        </p:spPr>
      </p:sp>
      <p:sp>
        <p:nvSpPr>
          <p:cNvPr name="TextBox 3" id="3"/>
          <p:cNvSpPr txBox="true"/>
          <p:nvPr/>
        </p:nvSpPr>
        <p:spPr>
          <a:xfrm rot="0">
            <a:off x="1028700" y="537527"/>
            <a:ext cx="3266864" cy="887095"/>
          </a:xfrm>
          <a:prstGeom prst="rect">
            <a:avLst/>
          </a:prstGeom>
        </p:spPr>
        <p:txBody>
          <a:bodyPr anchor="t" rtlCol="false" tIns="0" lIns="0" bIns="0" rIns="0">
            <a:spAutoFit/>
          </a:bodyPr>
          <a:lstStyle/>
          <a:p>
            <a:pPr algn="l">
              <a:lnSpc>
                <a:spcPts val="7279"/>
              </a:lnSpc>
            </a:pPr>
            <a:r>
              <a:rPr lang="en-US" sz="5199" b="true">
                <a:solidFill>
                  <a:srgbClr val="000000"/>
                </a:solidFill>
                <a:latin typeface="Canva Sans Bold"/>
                <a:ea typeface="Canva Sans Bold"/>
                <a:cs typeface="Canva Sans Bold"/>
                <a:sym typeface="Canva Sans Bold"/>
              </a:rPr>
              <a:t>Module 2:</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16978098" cy="9571403"/>
          </a:xfrm>
          <a:custGeom>
            <a:avLst/>
            <a:gdLst/>
            <a:ahLst/>
            <a:cxnLst/>
            <a:rect r="r" b="b" t="t" l="l"/>
            <a:pathLst>
              <a:path h="9571403" w="16978098">
                <a:moveTo>
                  <a:pt x="0" y="0"/>
                </a:moveTo>
                <a:lnTo>
                  <a:pt x="16978098" y="0"/>
                </a:lnTo>
                <a:lnTo>
                  <a:pt x="16978098" y="9571403"/>
                </a:lnTo>
                <a:lnTo>
                  <a:pt x="0" y="9571403"/>
                </a:lnTo>
                <a:lnTo>
                  <a:pt x="0" y="0"/>
                </a:lnTo>
                <a:close/>
              </a:path>
            </a:pathLst>
          </a:custGeom>
          <a:blipFill>
            <a:blip r:embed="rId2"/>
            <a:stretch>
              <a:fillRect l="0" t="0" r="0" b="0"/>
            </a:stretch>
          </a:blipFill>
        </p:spPr>
      </p:sp>
      <p:sp>
        <p:nvSpPr>
          <p:cNvPr name="TextBox 3" id="3"/>
          <p:cNvSpPr txBox="true"/>
          <p:nvPr/>
        </p:nvSpPr>
        <p:spPr>
          <a:xfrm rot="0">
            <a:off x="617537" y="338559"/>
            <a:ext cx="3178612"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Module 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DAHBeGKJRLM</dc:identifier>
  <dcterms:modified xsi:type="dcterms:W3CDTF">2011-08-01T06:04:30Z</dcterms:modified>
  <cp:revision>1</cp:revision>
  <dc:title>Maroon White Simple Group Project Presentation</dc:title>
</cp:coreProperties>
</file>

<file path=docProps/thumbnail.jpeg>
</file>